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2" r:id="rId2"/>
    <p:sldMasterId id="2147483653" r:id="rId3"/>
    <p:sldMasterId id="2147483649" r:id="rId4"/>
    <p:sldMasterId id="2147483660" r:id="rId5"/>
  </p:sldMasterIdLst>
  <p:notesMasterIdLst>
    <p:notesMasterId r:id="rId27"/>
  </p:notesMasterIdLst>
  <p:sldIdLst>
    <p:sldId id="256" r:id="rId6"/>
    <p:sldId id="301" r:id="rId7"/>
    <p:sldId id="291" r:id="rId8"/>
    <p:sldId id="262" r:id="rId9"/>
    <p:sldId id="264" r:id="rId10"/>
    <p:sldId id="257" r:id="rId11"/>
    <p:sldId id="302" r:id="rId12"/>
    <p:sldId id="293" r:id="rId13"/>
    <p:sldId id="261" r:id="rId14"/>
    <p:sldId id="303" r:id="rId15"/>
    <p:sldId id="268" r:id="rId16"/>
    <p:sldId id="297" r:id="rId17"/>
    <p:sldId id="279" r:id="rId18"/>
    <p:sldId id="294" r:id="rId19"/>
    <p:sldId id="267" r:id="rId20"/>
    <p:sldId id="295" r:id="rId21"/>
    <p:sldId id="269" r:id="rId22"/>
    <p:sldId id="299" r:id="rId23"/>
    <p:sldId id="263" r:id="rId24"/>
    <p:sldId id="270" r:id="rId25"/>
    <p:sldId id="311" r:id="rId26"/>
  </p:sldIdLst>
  <p:sldSz cx="9144000" cy="6858000" type="screen4x3"/>
  <p:notesSz cx="6858000" cy="9144000"/>
  <p:defaultTextStyle>
    <a:defPPr>
      <a:defRPr lang="el-GR"/>
    </a:defPPr>
    <a:lvl1pPr algn="l" rtl="0" fontAlgn="base">
      <a:spcBef>
        <a:spcPct val="0"/>
      </a:spcBef>
      <a:spcAft>
        <a:spcPct val="0"/>
      </a:spcAft>
      <a:defRPr sz="1400" kern="1200">
        <a:solidFill>
          <a:schemeClr val="tx1"/>
        </a:solidFill>
        <a:latin typeface="Tahoma" pitchFamily="34" charset="0"/>
        <a:ea typeface="+mn-ea"/>
        <a:cs typeface="+mn-cs"/>
      </a:defRPr>
    </a:lvl1pPr>
    <a:lvl2pPr marL="457200" algn="l" rtl="0" fontAlgn="base">
      <a:spcBef>
        <a:spcPct val="0"/>
      </a:spcBef>
      <a:spcAft>
        <a:spcPct val="0"/>
      </a:spcAft>
      <a:defRPr sz="1400" kern="1200">
        <a:solidFill>
          <a:schemeClr val="tx1"/>
        </a:solidFill>
        <a:latin typeface="Tahoma" pitchFamily="34" charset="0"/>
        <a:ea typeface="+mn-ea"/>
        <a:cs typeface="+mn-cs"/>
      </a:defRPr>
    </a:lvl2pPr>
    <a:lvl3pPr marL="914400" algn="l" rtl="0" fontAlgn="base">
      <a:spcBef>
        <a:spcPct val="0"/>
      </a:spcBef>
      <a:spcAft>
        <a:spcPct val="0"/>
      </a:spcAft>
      <a:defRPr sz="1400" kern="1200">
        <a:solidFill>
          <a:schemeClr val="tx1"/>
        </a:solidFill>
        <a:latin typeface="Tahoma" pitchFamily="34" charset="0"/>
        <a:ea typeface="+mn-ea"/>
        <a:cs typeface="+mn-cs"/>
      </a:defRPr>
    </a:lvl3pPr>
    <a:lvl4pPr marL="1371600" algn="l" rtl="0" fontAlgn="base">
      <a:spcBef>
        <a:spcPct val="0"/>
      </a:spcBef>
      <a:spcAft>
        <a:spcPct val="0"/>
      </a:spcAft>
      <a:defRPr sz="1400" kern="1200">
        <a:solidFill>
          <a:schemeClr val="tx1"/>
        </a:solidFill>
        <a:latin typeface="Tahoma" pitchFamily="34" charset="0"/>
        <a:ea typeface="+mn-ea"/>
        <a:cs typeface="+mn-cs"/>
      </a:defRPr>
    </a:lvl4pPr>
    <a:lvl5pPr marL="1828800" algn="l" rtl="0" fontAlgn="base">
      <a:spcBef>
        <a:spcPct val="0"/>
      </a:spcBef>
      <a:spcAft>
        <a:spcPct val="0"/>
      </a:spcAft>
      <a:defRPr sz="1400" kern="1200">
        <a:solidFill>
          <a:schemeClr val="tx1"/>
        </a:solidFill>
        <a:latin typeface="Tahoma" pitchFamily="34" charset="0"/>
        <a:ea typeface="+mn-ea"/>
        <a:cs typeface="+mn-cs"/>
      </a:defRPr>
    </a:lvl5pPr>
    <a:lvl6pPr marL="2286000" algn="l" defTabSz="914400" rtl="0" eaLnBrk="1" latinLnBrk="0" hangingPunct="1">
      <a:defRPr sz="1400" kern="1200">
        <a:solidFill>
          <a:schemeClr val="tx1"/>
        </a:solidFill>
        <a:latin typeface="Tahoma" pitchFamily="34" charset="0"/>
        <a:ea typeface="+mn-ea"/>
        <a:cs typeface="+mn-cs"/>
      </a:defRPr>
    </a:lvl6pPr>
    <a:lvl7pPr marL="2743200" algn="l" defTabSz="914400" rtl="0" eaLnBrk="1" latinLnBrk="0" hangingPunct="1">
      <a:defRPr sz="1400" kern="1200">
        <a:solidFill>
          <a:schemeClr val="tx1"/>
        </a:solidFill>
        <a:latin typeface="Tahoma" pitchFamily="34" charset="0"/>
        <a:ea typeface="+mn-ea"/>
        <a:cs typeface="+mn-cs"/>
      </a:defRPr>
    </a:lvl7pPr>
    <a:lvl8pPr marL="3200400" algn="l" defTabSz="914400" rtl="0" eaLnBrk="1" latinLnBrk="0" hangingPunct="1">
      <a:defRPr sz="1400" kern="1200">
        <a:solidFill>
          <a:schemeClr val="tx1"/>
        </a:solidFill>
        <a:latin typeface="Tahoma" pitchFamily="34" charset="0"/>
        <a:ea typeface="+mn-ea"/>
        <a:cs typeface="+mn-cs"/>
      </a:defRPr>
    </a:lvl8pPr>
    <a:lvl9pPr marL="3657600" algn="l" defTabSz="914400" rtl="0" eaLnBrk="1" latinLnBrk="0" hangingPunct="1">
      <a:defRPr sz="1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00"/>
    <a:srgbClr val="000000"/>
    <a:srgbClr val="660066"/>
    <a:srgbClr val="003300"/>
    <a:srgbClr val="000099"/>
    <a:srgbClr val="66CCFF"/>
    <a:srgbClr val="99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718" autoAdjust="0"/>
  </p:normalViewPr>
  <p:slideViewPr>
    <p:cSldViewPr>
      <p:cViewPr>
        <p:scale>
          <a:sx n="74" d="100"/>
          <a:sy n="74" d="100"/>
        </p:scale>
        <p:origin x="-1248" y="66"/>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l-GR"/>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l-GR"/>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l-G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F2B1F93-4256-4691-950E-21BA4DF18AE7}" type="slidenum">
              <a:rPr lang="el-GR"/>
              <a:pPr>
                <a:defRPr/>
              </a:pPr>
              <a:t>‹#›</a:t>
            </a:fld>
            <a:endParaRPr lang="el-GR"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8DB6F41-0623-490B-96A4-03CA9A958CFD}" type="slidenum">
              <a:rPr lang="el-GR" smtClean="0"/>
              <a:pPr/>
              <a:t>1</a:t>
            </a:fld>
            <a:endParaRPr lang="el-GR"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 Θέση εικόνας διαφάνειας"/>
          <p:cNvSpPr>
            <a:spLocks noGrp="1" noRot="1" noChangeAspect="1" noTextEdit="1"/>
          </p:cNvSpPr>
          <p:nvPr>
            <p:ph type="sldImg"/>
          </p:nvPr>
        </p:nvSpPr>
        <p:spPr>
          <a:ln/>
        </p:spPr>
      </p:sp>
      <p:sp>
        <p:nvSpPr>
          <p:cNvPr id="55299" name="2 - Θέση σημειώσεων"/>
          <p:cNvSpPr>
            <a:spLocks noGrp="1"/>
          </p:cNvSpPr>
          <p:nvPr>
            <p:ph type="body" idx="1"/>
          </p:nvPr>
        </p:nvSpPr>
        <p:spPr>
          <a:noFill/>
          <a:ln/>
        </p:spPr>
        <p:txBody>
          <a:bodyPr/>
          <a:lstStyle/>
          <a:p>
            <a:endParaRPr lang="el-GR" smtClean="0"/>
          </a:p>
        </p:txBody>
      </p:sp>
      <p:sp>
        <p:nvSpPr>
          <p:cNvPr id="55300" name="3 - Θέση αριθμού διαφάνειας"/>
          <p:cNvSpPr>
            <a:spLocks noGrp="1"/>
          </p:cNvSpPr>
          <p:nvPr>
            <p:ph type="sldNum" sz="quarter" idx="5"/>
          </p:nvPr>
        </p:nvSpPr>
        <p:spPr>
          <a:noFill/>
        </p:spPr>
        <p:txBody>
          <a:bodyPr/>
          <a:lstStyle/>
          <a:p>
            <a:fld id="{384175BC-9068-433C-AAC8-97F92ED02910}" type="slidenum">
              <a:rPr lang="el-GR" smtClean="0"/>
              <a:pPr/>
              <a:t>10</a:t>
            </a:fld>
            <a:endParaRPr 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CAB4D88-FB60-4F5D-95F3-9AB3F7038D68}" type="slidenum">
              <a:rPr lang="el-GR" smtClean="0"/>
              <a:pPr/>
              <a:t>11</a:t>
            </a:fld>
            <a:endParaRPr lang="el-GR"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 Θέση εικόνας διαφάνειας"/>
          <p:cNvSpPr>
            <a:spLocks noGrp="1" noRot="1" noChangeAspect="1" noTextEdit="1"/>
          </p:cNvSpPr>
          <p:nvPr>
            <p:ph type="sldImg"/>
          </p:nvPr>
        </p:nvSpPr>
        <p:spPr>
          <a:ln/>
        </p:spPr>
      </p:sp>
      <p:sp>
        <p:nvSpPr>
          <p:cNvPr id="57347" name="2 - Θέση σημειώσεων"/>
          <p:cNvSpPr>
            <a:spLocks noGrp="1"/>
          </p:cNvSpPr>
          <p:nvPr>
            <p:ph type="body" idx="1"/>
          </p:nvPr>
        </p:nvSpPr>
        <p:spPr>
          <a:noFill/>
          <a:ln/>
        </p:spPr>
        <p:txBody>
          <a:bodyPr/>
          <a:lstStyle/>
          <a:p>
            <a:endParaRPr lang="el-GR" smtClean="0"/>
          </a:p>
        </p:txBody>
      </p:sp>
      <p:sp>
        <p:nvSpPr>
          <p:cNvPr id="57348" name="3 - Θέση αριθμού διαφάνειας"/>
          <p:cNvSpPr>
            <a:spLocks noGrp="1"/>
          </p:cNvSpPr>
          <p:nvPr>
            <p:ph type="sldNum" sz="quarter" idx="5"/>
          </p:nvPr>
        </p:nvSpPr>
        <p:spPr>
          <a:noFill/>
        </p:spPr>
        <p:txBody>
          <a:bodyPr/>
          <a:lstStyle/>
          <a:p>
            <a:fld id="{45ACEF68-A5C1-41F2-B22D-B4B3876651E8}" type="slidenum">
              <a:rPr lang="el-GR" smtClean="0"/>
              <a:pPr/>
              <a:t>12</a:t>
            </a:fld>
            <a:endParaRPr 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9FB9EF8F-FF56-4835-BEE5-36745F11D067}" type="slidenum">
              <a:rPr lang="el-GR" smtClean="0"/>
              <a:pPr/>
              <a:t>13</a:t>
            </a:fld>
            <a:endParaRPr lang="el-GR"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 Θέση εικόνας διαφάνειας"/>
          <p:cNvSpPr>
            <a:spLocks noGrp="1" noRot="1" noChangeAspect="1" noTextEdit="1"/>
          </p:cNvSpPr>
          <p:nvPr>
            <p:ph type="sldImg"/>
          </p:nvPr>
        </p:nvSpPr>
        <p:spPr>
          <a:ln/>
        </p:spPr>
      </p:sp>
      <p:sp>
        <p:nvSpPr>
          <p:cNvPr id="61443" name="2 - Θέση σημειώσεων"/>
          <p:cNvSpPr>
            <a:spLocks noGrp="1"/>
          </p:cNvSpPr>
          <p:nvPr>
            <p:ph type="body" idx="1"/>
          </p:nvPr>
        </p:nvSpPr>
        <p:spPr>
          <a:noFill/>
          <a:ln/>
        </p:spPr>
        <p:txBody>
          <a:bodyPr/>
          <a:lstStyle/>
          <a:p>
            <a:endParaRPr lang="el-GR" smtClean="0"/>
          </a:p>
        </p:txBody>
      </p:sp>
      <p:sp>
        <p:nvSpPr>
          <p:cNvPr id="61444" name="3 - Θέση αριθμού διαφάνειας"/>
          <p:cNvSpPr>
            <a:spLocks noGrp="1"/>
          </p:cNvSpPr>
          <p:nvPr>
            <p:ph type="sldNum" sz="quarter" idx="5"/>
          </p:nvPr>
        </p:nvSpPr>
        <p:spPr>
          <a:noFill/>
        </p:spPr>
        <p:txBody>
          <a:bodyPr/>
          <a:lstStyle/>
          <a:p>
            <a:fld id="{E523A9C3-E677-42D7-92DD-905E1D17C240}" type="slidenum">
              <a:rPr lang="el-GR" smtClean="0"/>
              <a:pPr/>
              <a:t>14</a:t>
            </a:fld>
            <a:endParaRPr 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08417124-9BA5-47AD-982A-1B8FA0B29F39}" type="slidenum">
              <a:rPr lang="el-GR" smtClean="0"/>
              <a:pPr/>
              <a:t>15</a:t>
            </a:fld>
            <a:endParaRPr lang="el-GR"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 Θέση εικόνας διαφάνειας"/>
          <p:cNvSpPr>
            <a:spLocks noGrp="1" noRot="1" noChangeAspect="1" noTextEdit="1"/>
          </p:cNvSpPr>
          <p:nvPr>
            <p:ph type="sldImg"/>
          </p:nvPr>
        </p:nvSpPr>
        <p:spPr>
          <a:ln/>
        </p:spPr>
      </p:sp>
      <p:sp>
        <p:nvSpPr>
          <p:cNvPr id="63491" name="2 - Θέση σημειώσεων"/>
          <p:cNvSpPr>
            <a:spLocks noGrp="1"/>
          </p:cNvSpPr>
          <p:nvPr>
            <p:ph type="body" idx="1"/>
          </p:nvPr>
        </p:nvSpPr>
        <p:spPr>
          <a:noFill/>
          <a:ln/>
        </p:spPr>
        <p:txBody>
          <a:bodyPr/>
          <a:lstStyle/>
          <a:p>
            <a:endParaRPr lang="el-GR" smtClean="0"/>
          </a:p>
        </p:txBody>
      </p:sp>
      <p:sp>
        <p:nvSpPr>
          <p:cNvPr id="63492" name="3 - Θέση αριθμού διαφάνειας"/>
          <p:cNvSpPr>
            <a:spLocks noGrp="1"/>
          </p:cNvSpPr>
          <p:nvPr>
            <p:ph type="sldNum" sz="quarter" idx="5"/>
          </p:nvPr>
        </p:nvSpPr>
        <p:spPr>
          <a:noFill/>
        </p:spPr>
        <p:txBody>
          <a:bodyPr/>
          <a:lstStyle/>
          <a:p>
            <a:fld id="{CF89AB33-FE1E-4966-8A88-CCF24714F04B}" type="slidenum">
              <a:rPr lang="el-GR" smtClean="0"/>
              <a:pPr/>
              <a:t>16</a:t>
            </a:fld>
            <a:endParaRPr lang="el-G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7DA90D8-B472-48FC-BE64-C88F6813C606}" type="slidenum">
              <a:rPr lang="el-GR" smtClean="0"/>
              <a:pPr/>
              <a:t>17</a:t>
            </a:fld>
            <a:endParaRPr lang="el-GR"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 Θέση εικόνας διαφάνειας"/>
          <p:cNvSpPr>
            <a:spLocks noGrp="1" noRot="1" noChangeAspect="1" noTextEdit="1"/>
          </p:cNvSpPr>
          <p:nvPr>
            <p:ph type="sldImg"/>
          </p:nvPr>
        </p:nvSpPr>
        <p:spPr>
          <a:ln/>
        </p:spPr>
      </p:sp>
      <p:sp>
        <p:nvSpPr>
          <p:cNvPr id="65539" name="2 - Θέση σημειώσεων"/>
          <p:cNvSpPr>
            <a:spLocks noGrp="1"/>
          </p:cNvSpPr>
          <p:nvPr>
            <p:ph type="body" idx="1"/>
          </p:nvPr>
        </p:nvSpPr>
        <p:spPr>
          <a:noFill/>
          <a:ln/>
        </p:spPr>
        <p:txBody>
          <a:bodyPr/>
          <a:lstStyle/>
          <a:p>
            <a:endParaRPr lang="el-GR" smtClean="0"/>
          </a:p>
        </p:txBody>
      </p:sp>
      <p:sp>
        <p:nvSpPr>
          <p:cNvPr id="65540" name="3 - Θέση αριθμού διαφάνειας"/>
          <p:cNvSpPr>
            <a:spLocks noGrp="1"/>
          </p:cNvSpPr>
          <p:nvPr>
            <p:ph type="sldNum" sz="quarter" idx="5"/>
          </p:nvPr>
        </p:nvSpPr>
        <p:spPr>
          <a:noFill/>
        </p:spPr>
        <p:txBody>
          <a:bodyPr/>
          <a:lstStyle/>
          <a:p>
            <a:fld id="{ECB74AEA-ED23-4DAE-961F-FEA4B88C0CBD}" type="slidenum">
              <a:rPr lang="el-GR" smtClean="0"/>
              <a:pPr/>
              <a:t>18</a:t>
            </a:fld>
            <a:endParaRPr lang="el-G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4420E89-3FE1-410F-A807-98269F276591}" type="slidenum">
              <a:rPr lang="el-GR" smtClean="0"/>
              <a:pPr/>
              <a:t>19</a:t>
            </a:fld>
            <a:endParaRPr lang="el-GR"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Θέση εικόνας διαφάνειας"/>
          <p:cNvSpPr>
            <a:spLocks noGrp="1" noRot="1" noChangeAspect="1" noTextEdit="1"/>
          </p:cNvSpPr>
          <p:nvPr>
            <p:ph type="sldImg"/>
          </p:nvPr>
        </p:nvSpPr>
        <p:spPr>
          <a:ln/>
        </p:spPr>
      </p:sp>
      <p:sp>
        <p:nvSpPr>
          <p:cNvPr id="45059" name="2 - Θέση σημειώσεων"/>
          <p:cNvSpPr>
            <a:spLocks noGrp="1"/>
          </p:cNvSpPr>
          <p:nvPr>
            <p:ph type="body" idx="1"/>
          </p:nvPr>
        </p:nvSpPr>
        <p:spPr>
          <a:noFill/>
          <a:ln/>
        </p:spPr>
        <p:txBody>
          <a:bodyPr/>
          <a:lstStyle/>
          <a:p>
            <a:endParaRPr lang="el-GR" smtClean="0"/>
          </a:p>
        </p:txBody>
      </p:sp>
      <p:sp>
        <p:nvSpPr>
          <p:cNvPr id="45060" name="3 - Θέση αριθμού διαφάνειας"/>
          <p:cNvSpPr>
            <a:spLocks noGrp="1"/>
          </p:cNvSpPr>
          <p:nvPr>
            <p:ph type="sldNum" sz="quarter" idx="5"/>
          </p:nvPr>
        </p:nvSpPr>
        <p:spPr>
          <a:noFill/>
        </p:spPr>
        <p:txBody>
          <a:bodyPr/>
          <a:lstStyle/>
          <a:p>
            <a:fld id="{050132DE-13F5-4E1F-8BA7-5720DA6D8A89}" type="slidenum">
              <a:rPr lang="el-GR" smtClean="0"/>
              <a:pPr/>
              <a:t>2</a:t>
            </a:fld>
            <a:endParaRPr lang="el-G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8C228EBF-8A34-4C0B-A491-7B20F8FD3130}" type="slidenum">
              <a:rPr lang="el-GR" smtClean="0"/>
              <a:pPr/>
              <a:t>20</a:t>
            </a:fld>
            <a:endParaRPr lang="el-GR"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2574A87-CDAF-4718-8C45-F9440B934511}" type="slidenum">
              <a:rPr lang="el-GR" smtClean="0"/>
              <a:pPr/>
              <a:t>3</a:t>
            </a:fld>
            <a:endParaRPr lang="el-GR"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2696374-B272-4AA3-9B61-4D20FF493C45}" type="slidenum">
              <a:rPr lang="el-GR" smtClean="0"/>
              <a:pPr/>
              <a:t>4</a:t>
            </a:fld>
            <a:endParaRPr lang="el-GR"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7D8DE8A-5028-41BD-A650-FB5AEF6F4F34}" type="slidenum">
              <a:rPr lang="el-GR" smtClean="0"/>
              <a:pPr/>
              <a:t>5</a:t>
            </a:fld>
            <a:endParaRPr lang="el-GR"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971094E-1B45-4660-8DCE-DE1609B83362}" type="slidenum">
              <a:rPr lang="el-GR" smtClean="0"/>
              <a:pPr/>
              <a:t>6</a:t>
            </a:fld>
            <a:endParaRPr lang="el-GR"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 Θέση εικόνας διαφάνειας"/>
          <p:cNvSpPr>
            <a:spLocks noGrp="1" noRot="1" noChangeAspect="1" noTextEdit="1"/>
          </p:cNvSpPr>
          <p:nvPr>
            <p:ph type="sldImg"/>
          </p:nvPr>
        </p:nvSpPr>
        <p:spPr>
          <a:ln/>
        </p:spPr>
      </p:sp>
      <p:sp>
        <p:nvSpPr>
          <p:cNvPr id="51203" name="2 - Θέση σημειώσεων"/>
          <p:cNvSpPr>
            <a:spLocks noGrp="1"/>
          </p:cNvSpPr>
          <p:nvPr>
            <p:ph type="body" idx="1"/>
          </p:nvPr>
        </p:nvSpPr>
        <p:spPr>
          <a:noFill/>
          <a:ln/>
        </p:spPr>
        <p:txBody>
          <a:bodyPr/>
          <a:lstStyle/>
          <a:p>
            <a:endParaRPr lang="el-GR" smtClean="0"/>
          </a:p>
        </p:txBody>
      </p:sp>
      <p:sp>
        <p:nvSpPr>
          <p:cNvPr id="51204" name="3 - Θέση αριθμού διαφάνειας"/>
          <p:cNvSpPr>
            <a:spLocks noGrp="1"/>
          </p:cNvSpPr>
          <p:nvPr>
            <p:ph type="sldNum" sz="quarter" idx="5"/>
          </p:nvPr>
        </p:nvSpPr>
        <p:spPr>
          <a:noFill/>
        </p:spPr>
        <p:txBody>
          <a:bodyPr/>
          <a:lstStyle/>
          <a:p>
            <a:fld id="{7A921AF9-5E63-4CBB-8EE4-A9AAA73C98AB}" type="slidenum">
              <a:rPr lang="el-GR" smtClean="0"/>
              <a:pPr/>
              <a:t>7</a:t>
            </a:fld>
            <a:endParaRPr 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 Θέση εικόνας διαφάνειας"/>
          <p:cNvSpPr>
            <a:spLocks noGrp="1" noRot="1" noChangeAspect="1" noTextEdit="1"/>
          </p:cNvSpPr>
          <p:nvPr>
            <p:ph type="sldImg"/>
          </p:nvPr>
        </p:nvSpPr>
        <p:spPr>
          <a:ln/>
        </p:spPr>
      </p:sp>
      <p:sp>
        <p:nvSpPr>
          <p:cNvPr id="53251" name="2 - Θέση σημειώσεων"/>
          <p:cNvSpPr>
            <a:spLocks noGrp="1"/>
          </p:cNvSpPr>
          <p:nvPr>
            <p:ph type="body" idx="1"/>
          </p:nvPr>
        </p:nvSpPr>
        <p:spPr>
          <a:noFill/>
          <a:ln/>
        </p:spPr>
        <p:txBody>
          <a:bodyPr/>
          <a:lstStyle/>
          <a:p>
            <a:endParaRPr lang="el-GR" smtClean="0"/>
          </a:p>
        </p:txBody>
      </p:sp>
      <p:sp>
        <p:nvSpPr>
          <p:cNvPr id="53252" name="3 - Θέση αριθμού διαφάνειας"/>
          <p:cNvSpPr>
            <a:spLocks noGrp="1"/>
          </p:cNvSpPr>
          <p:nvPr>
            <p:ph type="sldNum" sz="quarter" idx="5"/>
          </p:nvPr>
        </p:nvSpPr>
        <p:spPr>
          <a:noFill/>
        </p:spPr>
        <p:txBody>
          <a:bodyPr/>
          <a:lstStyle/>
          <a:p>
            <a:fld id="{250D37A4-A601-489A-AAA2-38787022D2F7}" type="slidenum">
              <a:rPr lang="el-GR" smtClean="0"/>
              <a:pPr/>
              <a:t>8</a:t>
            </a:fld>
            <a:endParaRPr 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009E054-5362-41B0-B77E-78374A181627}" type="slidenum">
              <a:rPr lang="el-GR" smtClean="0"/>
              <a:pPr/>
              <a:t>9</a:t>
            </a:fld>
            <a:endParaRPr lang="el-GR"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7C2D2F05-5B53-4EF9-A18F-0A67D8D1FB2B}" type="datetime1">
              <a:rPr lang="el-GR"/>
              <a:pPr>
                <a:defRPr/>
              </a:pPr>
              <a:t>17/3/2016</a:t>
            </a:fld>
            <a:endParaRPr lang="el-G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1F59A67E-705B-4A2A-B0C8-4DEA1C933C15}" type="slidenum">
              <a:rPr lang="el-GR"/>
              <a:pPr>
                <a:defRPr/>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437F533F-4705-4167-94F4-2798B76D7C18}" type="datetime1">
              <a:rPr lang="el-GR"/>
              <a:pPr>
                <a:defRPr/>
              </a:pPr>
              <a:t>17/3/2016</a:t>
            </a:fld>
            <a:endParaRPr lang="el-G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A99F53A9-1B31-4C6E-A117-AEDF37D3829C}" type="slidenum">
              <a:rPr lang="el-GR"/>
              <a:pPr>
                <a:defRPr/>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DF99F7F3-4E55-4D4E-AD68-5A684341EAFE}" type="datetime1">
              <a:rPr lang="el-GR"/>
              <a:pPr>
                <a:defRPr/>
              </a:pPr>
              <a:t>17/3/2016</a:t>
            </a:fld>
            <a:endParaRPr lang="el-G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2ED2DB54-E360-4B13-883B-6A0668277DB5}" type="slidenum">
              <a:rPr lang="el-GR"/>
              <a:pPr>
                <a:defRPr/>
              </a:pPr>
              <a:t>‹#›</a:t>
            </a:fld>
            <a:endParaRPr lang="el-G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86314785-0B85-49C9-AB30-91B591414F6E}" type="datetime1">
              <a:rPr lang="el-GR"/>
              <a:pPr>
                <a:defRPr/>
              </a:pPr>
              <a:t>17/3/2016</a:t>
            </a:fld>
            <a:endParaRPr lang="el-G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C76995FB-2E2B-481B-85F7-9F4FE6B976EA}" type="slidenum">
              <a:rPr lang="el-GR"/>
              <a:pPr>
                <a:defRPr/>
              </a:pPr>
              <a:t>‹#›</a:t>
            </a:fld>
            <a:endParaRPr lang="el-G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F7F8A015-F5D5-4F21-9538-036C6B7A9E0F}" type="datetime1">
              <a:rPr lang="el-GR"/>
              <a:pPr>
                <a:defRPr/>
              </a:pPr>
              <a:t>17/3/2016</a:t>
            </a:fld>
            <a:endParaRPr lang="el-G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06AE6697-D53D-4406-A802-01BED3F8FB76}" type="slidenum">
              <a:rPr lang="el-GR"/>
              <a:pPr>
                <a:defRPr/>
              </a:pPr>
              <a:t>‹#›</a:t>
            </a:fld>
            <a:endParaRPr lang="el-G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fld id="{3805C043-DE57-451D-BDBB-44859746DBF9}" type="datetime1">
              <a:rPr lang="el-GR"/>
              <a:pPr>
                <a:defRPr/>
              </a:pPr>
              <a:t>17/3/2016</a:t>
            </a:fld>
            <a:endParaRPr lang="el-G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CE4F6499-B86E-464B-AE0C-9C04F27DEEB0}" type="slidenum">
              <a:rPr lang="el-GR"/>
              <a:pPr>
                <a:defRPr/>
              </a:pPr>
              <a:t>‹#›</a:t>
            </a:fld>
            <a:endParaRPr lang="el-G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fld id="{A2CE3A6B-F94E-4CF2-86B7-533868A5258B}" type="datetime1">
              <a:rPr lang="el-GR"/>
              <a:pPr>
                <a:defRPr/>
              </a:pPr>
              <a:t>17/3/2016</a:t>
            </a:fld>
            <a:endParaRPr lang="el-G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BC7B7C46-4F49-499A-A388-319D6A4F138B}" type="slidenum">
              <a:rPr lang="el-GR"/>
              <a:pPr>
                <a:defRPr/>
              </a:pPr>
              <a:t>‹#›</a:t>
            </a:fld>
            <a:endParaRPr lang="el-G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fld id="{05C63D7A-FA5E-492C-A72B-9954A376771F}" type="datetime1">
              <a:rPr lang="el-GR"/>
              <a:pPr>
                <a:defRPr/>
              </a:pPr>
              <a:t>17/3/2016</a:t>
            </a:fld>
            <a:endParaRPr lang="el-GR"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FE3A54AC-01E4-49AB-8585-15860B385AD8}" type="slidenum">
              <a:rPr lang="el-GR"/>
              <a:pPr>
                <a:defRPr/>
              </a:pPr>
              <a:t>‹#›</a:t>
            </a:fld>
            <a:endParaRPr lang="el-G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fld id="{56E74F4A-246D-42BF-AD66-2F84B106296B}" type="datetime1">
              <a:rPr lang="el-GR"/>
              <a:pPr>
                <a:defRPr/>
              </a:pPr>
              <a:t>17/3/2016</a:t>
            </a:fld>
            <a:endParaRPr lang="el-GR"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1453F974-056A-4E9B-8A23-BBE819DA93DE}" type="slidenum">
              <a:rPr lang="el-GR"/>
              <a:pPr>
                <a:defRPr/>
              </a:pPr>
              <a:t>‹#›</a:t>
            </a:fld>
            <a:endParaRPr lang="el-G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159520C-C2CB-4AC1-9443-6D86F0AAF59F}" type="datetime1">
              <a:rPr lang="el-GR"/>
              <a:pPr>
                <a:defRPr/>
              </a:pPr>
              <a:t>17/3/2016</a:t>
            </a:fld>
            <a:endParaRPr lang="el-GR"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7F2BFAA8-EF14-485B-B0EE-E945B74B4F50}" type="slidenum">
              <a:rPr lang="el-GR"/>
              <a:pPr>
                <a:defRPr/>
              </a:pPr>
              <a:t>‹#›</a:t>
            </a:fld>
            <a:endParaRPr lang="el-G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fld id="{640924D6-C371-4095-97F4-3041103B2522}" type="datetime1">
              <a:rPr lang="el-GR"/>
              <a:pPr>
                <a:defRPr/>
              </a:pPr>
              <a:t>17/3/2016</a:t>
            </a:fld>
            <a:endParaRPr lang="el-G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C96B7DF4-B346-46B9-9FB1-F7AD8B5F2FD0}" type="slidenum">
              <a:rPr lang="el-GR"/>
              <a:pPr>
                <a:defRPr/>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DDFABEA2-9BD4-4A20-AF0D-34AF56138058}" type="datetime1">
              <a:rPr lang="el-GR"/>
              <a:pPr>
                <a:defRPr/>
              </a:pPr>
              <a:t>17/3/2016</a:t>
            </a:fld>
            <a:endParaRPr lang="el-G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FE6377E6-EF69-45C5-9FCB-B54D2DDDFC48}" type="slidenum">
              <a:rPr lang="el-GR"/>
              <a:pPr>
                <a:defRPr/>
              </a:pPr>
              <a:t>‹#›</a:t>
            </a:fld>
            <a:endParaRPr lang="el-G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fld id="{A4C09309-F203-4A50-B6C9-456CFCE8E571}" type="datetime1">
              <a:rPr lang="el-GR"/>
              <a:pPr>
                <a:defRPr/>
              </a:pPr>
              <a:t>17/3/2016</a:t>
            </a:fld>
            <a:endParaRPr lang="el-G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DC571A94-CB9E-4061-B399-4C4573FE6A73}" type="slidenum">
              <a:rPr lang="el-GR"/>
              <a:pPr>
                <a:defRPr/>
              </a:pPr>
              <a:t>‹#›</a:t>
            </a:fld>
            <a:endParaRPr lang="el-G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E10E20BA-C22A-4DCF-AE94-9AD097EFAF4C}" type="datetime1">
              <a:rPr lang="el-GR"/>
              <a:pPr>
                <a:defRPr/>
              </a:pPr>
              <a:t>17/3/2016</a:t>
            </a:fld>
            <a:endParaRPr lang="el-G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56180D2F-14E3-4B84-9D35-9917E0FD3655}" type="slidenum">
              <a:rPr lang="el-GR"/>
              <a:pPr>
                <a:defRPr/>
              </a:pPr>
              <a:t>‹#›</a:t>
            </a:fld>
            <a:endParaRPr lang="el-G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36C5986E-D81C-4539-8913-C40C17C98ED8}" type="datetime1">
              <a:rPr lang="el-GR"/>
              <a:pPr>
                <a:defRPr/>
              </a:pPr>
              <a:t>17/3/2016</a:t>
            </a:fld>
            <a:endParaRPr lang="el-G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147FC916-3FF3-48CB-A0EA-F4A5B0C67591}" type="slidenum">
              <a:rPr lang="el-GR"/>
              <a:pPr>
                <a:defRPr/>
              </a:pPr>
              <a:t>‹#›</a:t>
            </a:fld>
            <a:endParaRPr lang="el-G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CFA2B9B9-ACE9-4542-9BD7-6706558D09B7}" type="datetime1">
              <a:rPr lang="el-GR"/>
              <a:pPr>
                <a:defRPr/>
              </a:pPr>
              <a:t>17/3/2016</a:t>
            </a:fld>
            <a:endParaRPr lang="el-G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6A2C209E-564F-4BC5-A03C-7C6A80B6421F}" type="slidenum">
              <a:rPr lang="el-GR"/>
              <a:pPr>
                <a:defRPr/>
              </a:pPr>
              <a:t>‹#›</a:t>
            </a:fld>
            <a:endParaRPr lang="el-G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81AE6BF2-E6B0-493B-B899-7D4017FBF43B}" type="datetime1">
              <a:rPr lang="el-GR"/>
              <a:pPr>
                <a:defRPr/>
              </a:pPr>
              <a:t>17/3/2016</a:t>
            </a:fld>
            <a:endParaRPr lang="el-G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58825B08-C357-42EC-94B3-E589D5085DAC}" type="slidenum">
              <a:rPr lang="el-GR"/>
              <a:pPr>
                <a:defRPr/>
              </a:pPr>
              <a:t>‹#›</a:t>
            </a:fld>
            <a:endParaRPr lang="el-GR"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fld id="{5D279035-343D-490D-A742-5B06F24FB117}" type="datetime1">
              <a:rPr lang="el-GR"/>
              <a:pPr>
                <a:defRPr/>
              </a:pPr>
              <a:t>17/3/2016</a:t>
            </a:fld>
            <a:endParaRPr lang="el-G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2B621E38-5212-4700-A14F-79B20B126416}" type="slidenum">
              <a:rPr lang="el-GR"/>
              <a:pPr>
                <a:defRPr/>
              </a:pPr>
              <a:t>‹#›</a:t>
            </a:fld>
            <a:endParaRPr lang="el-G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fld id="{7DE28C51-7AF9-4C9E-A436-AB4F846292BA}" type="datetime1">
              <a:rPr lang="el-GR"/>
              <a:pPr>
                <a:defRPr/>
              </a:pPr>
              <a:t>17/3/2016</a:t>
            </a:fld>
            <a:endParaRPr lang="el-G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FCDDE3CA-6C32-4C5B-9370-E2CD573F7493}" type="slidenum">
              <a:rPr lang="el-GR"/>
              <a:pPr>
                <a:defRPr/>
              </a:pPr>
              <a:t>‹#›</a:t>
            </a:fld>
            <a:endParaRPr lang="el-G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fld id="{77D5B8CA-5A4F-4BB8-B7CD-0DEE54F494D2}" type="datetime1">
              <a:rPr lang="el-GR"/>
              <a:pPr>
                <a:defRPr/>
              </a:pPr>
              <a:t>17/3/2016</a:t>
            </a:fld>
            <a:endParaRPr lang="el-GR"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AFCF2B39-0E9A-4A9C-8633-A5AD5652566E}" type="slidenum">
              <a:rPr lang="el-GR"/>
              <a:pPr>
                <a:defRPr/>
              </a:pPr>
              <a:t>‹#›</a:t>
            </a:fld>
            <a:endParaRPr lang="el-G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fld id="{A1965F4C-570D-4041-80D5-B8519409FA4D}" type="datetime1">
              <a:rPr lang="el-GR"/>
              <a:pPr>
                <a:defRPr/>
              </a:pPr>
              <a:t>17/3/2016</a:t>
            </a:fld>
            <a:endParaRPr lang="el-GR"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D527C196-9096-4C19-8224-04D3D705D8C0}" type="slidenum">
              <a:rPr lang="el-GR"/>
              <a:pPr>
                <a:defRPr/>
              </a:pPr>
              <a:t>‹#›</a:t>
            </a:fld>
            <a:endParaRPr lang="el-GR"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1EF8001-2000-4BC3-849D-374841E5756F}" type="datetime1">
              <a:rPr lang="el-GR"/>
              <a:pPr>
                <a:defRPr/>
              </a:pPr>
              <a:t>17/3/2016</a:t>
            </a:fld>
            <a:endParaRPr lang="el-GR"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39CBE558-4A2F-45FE-AE88-054BEF8AB292}" type="slidenum">
              <a:rPr lang="el-GR"/>
              <a:pPr>
                <a:defRPr/>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fld id="{DBBDE9E2-C20D-4BE6-A337-0375ACCDF98C}" type="datetime1">
              <a:rPr lang="el-GR"/>
              <a:pPr>
                <a:defRPr/>
              </a:pPr>
              <a:t>17/3/2016</a:t>
            </a:fld>
            <a:endParaRPr lang="el-G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ECFEEB4B-C451-4238-8A60-56D1002CA2EF}" type="slidenum">
              <a:rPr lang="el-GR"/>
              <a:pPr>
                <a:defRPr/>
              </a:pPr>
              <a:t>‹#›</a:t>
            </a:fld>
            <a:endParaRPr lang="el-G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fld id="{F62AF1CA-DBE5-4291-87C3-911722D032B7}" type="datetime1">
              <a:rPr lang="el-GR"/>
              <a:pPr>
                <a:defRPr/>
              </a:pPr>
              <a:t>17/3/2016</a:t>
            </a:fld>
            <a:endParaRPr lang="el-G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778878B9-3097-4F01-8CD5-BAEC0180E74B}" type="slidenum">
              <a:rPr lang="el-GR"/>
              <a:pPr>
                <a:defRPr/>
              </a:pPr>
              <a:t>‹#›</a:t>
            </a:fld>
            <a:endParaRPr lang="el-GR"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fld id="{C81BDA68-636F-4D74-88CD-D0D8E67BDF5C}" type="datetime1">
              <a:rPr lang="el-GR"/>
              <a:pPr>
                <a:defRPr/>
              </a:pPr>
              <a:t>17/3/2016</a:t>
            </a:fld>
            <a:endParaRPr lang="el-G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B9495B8E-6DCF-424F-9EF2-42839420996E}" type="slidenum">
              <a:rPr lang="el-GR"/>
              <a:pPr>
                <a:defRPr/>
              </a:pPr>
              <a:t>‹#›</a:t>
            </a:fld>
            <a:endParaRPr lang="el-GR"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49FA7CF6-76BB-4EB7-9A2D-0469955F81F5}" type="datetime1">
              <a:rPr lang="el-GR"/>
              <a:pPr>
                <a:defRPr/>
              </a:pPr>
              <a:t>17/3/2016</a:t>
            </a:fld>
            <a:endParaRPr lang="el-G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00CAB2DE-732B-4955-98FA-AFB73CBCBECF}" type="slidenum">
              <a:rPr lang="el-GR"/>
              <a:pPr>
                <a:defRPr/>
              </a:pPr>
              <a:t>‹#›</a:t>
            </a:fld>
            <a:endParaRPr lang="el-GR"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7BE28477-48C6-455D-BA4D-CE573F68E37E}" type="datetime1">
              <a:rPr lang="el-GR"/>
              <a:pPr>
                <a:defRPr/>
              </a:pPr>
              <a:t>17/3/2016</a:t>
            </a:fld>
            <a:endParaRPr lang="el-G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B22C0F80-E979-4D0B-A2BC-1CBDB2967DEC}" type="slidenum">
              <a:rPr lang="el-GR"/>
              <a:pPr>
                <a:defRPr/>
              </a:pPr>
              <a:t>‹#›</a:t>
            </a:fld>
            <a:endParaRPr lang="el-GR"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2130425"/>
            <a:ext cx="7772400" cy="1470025"/>
          </a:xfrm>
        </p:spPr>
        <p:txBody>
          <a:bodyPr/>
          <a:lstStyle>
            <a:lvl1pPr>
              <a:defRPr/>
            </a:lvl1pPr>
          </a:lstStyle>
          <a:p>
            <a:r>
              <a:rPr lang="el-GR"/>
              <a:t>Κάντε κλικ για επεξεργασία του τίτλου</a:t>
            </a:r>
          </a:p>
        </p:txBody>
      </p:sp>
      <p:sp>
        <p:nvSpPr>
          <p:cNvPr id="819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l-GR"/>
              <a:t>Κάντε κλικ για να επεξεργαστείτε τον υπότιτλο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fld id="{61171658-8DAD-4F02-AC80-2ACA0396BD06}" type="datetime1">
              <a:rPr lang="el-GR"/>
              <a:pPr>
                <a:defRPr/>
              </a:pPr>
              <a:t>17/3/2016</a:t>
            </a:fld>
            <a:endParaRPr lang="el-G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49AB498C-3B1A-4F55-883C-08038DB2CDBD}" type="slidenum">
              <a:rPr lang="el-GR"/>
              <a:pPr>
                <a:defRPr/>
              </a:pPr>
              <a:t>‹#›</a:t>
            </a:fld>
            <a:endParaRPr lang="el-GR"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03511097-E291-4A23-8A07-E733676EF951}" type="datetime1">
              <a:rPr lang="el-GR"/>
              <a:pPr>
                <a:defRPr/>
              </a:pPr>
              <a:t>17/3/2016</a:t>
            </a:fld>
            <a:endParaRPr lang="el-G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60F5D873-1C91-4A0C-A389-32FD82975461}" type="slidenum">
              <a:rPr lang="el-GR"/>
              <a:pPr>
                <a:defRPr/>
              </a:pPr>
              <a:t>‹#›</a:t>
            </a:fld>
            <a:endParaRPr lang="el-GR"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fld id="{1CDF3518-59D0-4B08-81BA-AB729A843572}" type="datetime1">
              <a:rPr lang="el-GR"/>
              <a:pPr>
                <a:defRPr/>
              </a:pPr>
              <a:t>17/3/2016</a:t>
            </a:fld>
            <a:endParaRPr lang="el-G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121AECAF-090B-4983-ABF6-6EF88D0D3276}" type="slidenum">
              <a:rPr lang="el-GR"/>
              <a:pPr>
                <a:defRPr/>
              </a:pPr>
              <a:t>‹#›</a:t>
            </a:fld>
            <a:endParaRPr lang="el-GR"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fld id="{80F86DC0-1DF5-41D7-ABF9-0D3CD3ECB35B}" type="datetime1">
              <a:rPr lang="el-GR"/>
              <a:pPr>
                <a:defRPr/>
              </a:pPr>
              <a:t>17/3/2016</a:t>
            </a:fld>
            <a:endParaRPr lang="el-G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9EF61E7A-B679-421F-95E4-76C19B4E3ADE}" type="slidenum">
              <a:rPr lang="el-GR"/>
              <a:pPr>
                <a:defRPr/>
              </a:pPr>
              <a:t>‹#›</a:t>
            </a:fld>
            <a:endParaRPr lang="el-GR"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fld id="{C5393063-5495-4702-9B87-3D342702E005}" type="datetime1">
              <a:rPr lang="el-GR"/>
              <a:pPr>
                <a:defRPr/>
              </a:pPr>
              <a:t>17/3/2016</a:t>
            </a:fld>
            <a:endParaRPr lang="el-GR"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382817C9-11DA-47C8-9A37-934A9CFE71D0}" type="slidenum">
              <a:rPr lang="el-GR"/>
              <a:pPr>
                <a:defRPr/>
              </a:pPr>
              <a:t>‹#›</a:t>
            </a:fld>
            <a:endParaRPr lang="el-GR"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fld id="{084F0AE7-BC32-449C-9E74-7C9FCC14F9F7}" type="datetime1">
              <a:rPr lang="el-GR"/>
              <a:pPr>
                <a:defRPr/>
              </a:pPr>
              <a:t>17/3/2016</a:t>
            </a:fld>
            <a:endParaRPr lang="el-GR"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301F6AD2-49AC-4A12-9E38-38C10AA4CE19}" type="slidenum">
              <a:rPr lang="el-GR"/>
              <a:pPr>
                <a:defRPr/>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fld id="{7042EF45-6D32-4F3D-8CB6-A7A0686600E1}" type="datetime1">
              <a:rPr lang="el-GR"/>
              <a:pPr>
                <a:defRPr/>
              </a:pPr>
              <a:t>17/3/2016</a:t>
            </a:fld>
            <a:endParaRPr lang="el-G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76986CB4-93A7-40F7-88EE-5828151C9F75}" type="slidenum">
              <a:rPr lang="el-GR"/>
              <a:pPr>
                <a:defRPr/>
              </a:pPr>
              <a:t>‹#›</a:t>
            </a:fld>
            <a:endParaRPr lang="el-GR"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ECC385C-0272-40EE-9F91-3D9D2B8D37A7}" type="datetime1">
              <a:rPr lang="el-GR"/>
              <a:pPr>
                <a:defRPr/>
              </a:pPr>
              <a:t>17/3/2016</a:t>
            </a:fld>
            <a:endParaRPr lang="el-GR"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7975C354-B22C-4445-96DA-668574239159}" type="slidenum">
              <a:rPr lang="el-GR"/>
              <a:pPr>
                <a:defRPr/>
              </a:pPr>
              <a:t>‹#›</a:t>
            </a:fld>
            <a:endParaRPr lang="el-GR"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fld id="{1DA4C178-D360-4122-874E-253CABCDD164}" type="datetime1">
              <a:rPr lang="el-GR"/>
              <a:pPr>
                <a:defRPr/>
              </a:pPr>
              <a:t>17/3/2016</a:t>
            </a:fld>
            <a:endParaRPr lang="el-G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DEABCD12-3525-44F0-8A75-F573F203F8BA}" type="slidenum">
              <a:rPr lang="el-GR"/>
              <a:pPr>
                <a:defRPr/>
              </a:pPr>
              <a:t>‹#›</a:t>
            </a:fld>
            <a:endParaRPr lang="el-GR"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fld id="{9790C503-75C4-494B-86D3-D8A3D6A2F4E3}" type="datetime1">
              <a:rPr lang="el-GR"/>
              <a:pPr>
                <a:defRPr/>
              </a:pPr>
              <a:t>17/3/2016</a:t>
            </a:fld>
            <a:endParaRPr lang="el-G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3DACCCF7-7FAC-4A05-9856-0629D4223216}" type="slidenum">
              <a:rPr lang="el-GR"/>
              <a:pPr>
                <a:defRPr/>
              </a:pPr>
              <a:t>‹#›</a:t>
            </a:fld>
            <a:endParaRPr lang="el-GR"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F7425395-6F08-4B9C-871C-9F8004EB8CE2}" type="datetime1">
              <a:rPr lang="el-GR"/>
              <a:pPr>
                <a:defRPr/>
              </a:pPr>
              <a:t>17/3/2016</a:t>
            </a:fld>
            <a:endParaRPr lang="el-G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DA72D485-A41B-409D-8F13-FCD04B447BC3}" type="slidenum">
              <a:rPr lang="el-GR"/>
              <a:pPr>
                <a:defRPr/>
              </a:pPr>
              <a:t>‹#›</a:t>
            </a:fld>
            <a:endParaRPr lang="el-GR"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8B15BA06-C5F9-4CE4-8012-6D9342B29786}" type="datetime1">
              <a:rPr lang="el-GR"/>
              <a:pPr>
                <a:defRPr/>
              </a:pPr>
              <a:t>17/3/2016</a:t>
            </a:fld>
            <a:endParaRPr lang="el-G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8B880F2C-0D64-456B-8AB9-D0306151A2DB}" type="slidenum">
              <a:rPr lang="el-GR"/>
              <a:pPr>
                <a:defRPr/>
              </a:pPr>
              <a:t>‹#›</a:t>
            </a:fld>
            <a:endParaRPr lang="el-GR"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l-GR" dirty="0"/>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l-GR" dirty="0"/>
          </a:p>
        </p:txBody>
      </p:sp>
      <p:sp>
        <p:nvSpPr>
          <p:cNvPr id="51202" name="Rectangle 2"/>
          <p:cNvSpPr>
            <a:spLocks noGrp="1" noChangeArrowheads="1"/>
          </p:cNvSpPr>
          <p:nvPr>
            <p:ph type="ctrTitle"/>
          </p:nvPr>
        </p:nvSpPr>
        <p:spPr>
          <a:xfrm>
            <a:off x="914400" y="1524000"/>
            <a:ext cx="7623175" cy="1752600"/>
          </a:xfrm>
        </p:spPr>
        <p:txBody>
          <a:bodyPr/>
          <a:lstStyle>
            <a:lvl1pPr>
              <a:defRPr sz="5000"/>
            </a:lvl1pPr>
          </a:lstStyle>
          <a:p>
            <a:r>
              <a:rPr lang="el-GR" altLang="en-US"/>
              <a:t>Κάντε κλικ για επεξεργασία του τίτλου</a:t>
            </a:r>
          </a:p>
        </p:txBody>
      </p:sp>
      <p:sp>
        <p:nvSpPr>
          <p:cNvPr id="5120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l-GR" altLang="en-US"/>
              <a:t>Κάντε κλικ για να επεξεργαστείτε τον υπότιτλο του υποδείγματος</a:t>
            </a:r>
          </a:p>
        </p:txBody>
      </p:sp>
      <p:sp>
        <p:nvSpPr>
          <p:cNvPr id="6" name="Rectangle 4"/>
          <p:cNvSpPr>
            <a:spLocks noGrp="1" noChangeArrowheads="1"/>
          </p:cNvSpPr>
          <p:nvPr>
            <p:ph type="dt" sz="half" idx="10"/>
          </p:nvPr>
        </p:nvSpPr>
        <p:spPr/>
        <p:txBody>
          <a:bodyPr/>
          <a:lstStyle>
            <a:lvl1pPr>
              <a:defRPr/>
            </a:lvl1pPr>
          </a:lstStyle>
          <a:p>
            <a:pPr>
              <a:defRPr/>
            </a:pPr>
            <a:fld id="{5C2BD827-0176-49DE-B26D-6729E8C932F0}" type="datetime1">
              <a:rPr lang="el-GR"/>
              <a:pPr>
                <a:defRPr/>
              </a:pPr>
              <a:t>17/3/2016</a:t>
            </a:fld>
            <a:endParaRPr lang="el-GR" altLang="en-US" dirty="0"/>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l-GR" altLang="en-US"/>
          </a:p>
        </p:txBody>
      </p:sp>
      <p:sp>
        <p:nvSpPr>
          <p:cNvPr id="8" name="Rectangle 6"/>
          <p:cNvSpPr>
            <a:spLocks noGrp="1" noChangeArrowheads="1"/>
          </p:cNvSpPr>
          <p:nvPr>
            <p:ph type="sldNum" sz="quarter" idx="12"/>
          </p:nvPr>
        </p:nvSpPr>
        <p:spPr/>
        <p:txBody>
          <a:bodyPr/>
          <a:lstStyle>
            <a:lvl1pPr>
              <a:defRPr/>
            </a:lvl1pPr>
          </a:lstStyle>
          <a:p>
            <a:pPr>
              <a:defRPr/>
            </a:pPr>
            <a:fld id="{A0751DB5-A6DD-4D79-B2AA-4A37663EF542}" type="slidenum">
              <a:rPr lang="el-GR" altLang="en-US"/>
              <a:pPr>
                <a:defRPr/>
              </a:pPr>
              <a:t>‹#›</a:t>
            </a:fld>
            <a:endParaRPr lang="el-GR"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5F019B42-6B76-49D6-BF39-F39B21E5BD85}" type="datetime1">
              <a:rPr lang="el-GR"/>
              <a:pPr>
                <a:defRPr/>
              </a:pPr>
              <a:t>17/3/2016</a:t>
            </a:fld>
            <a:endParaRPr lang="el-GR"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6" name="Rectangle 6"/>
          <p:cNvSpPr>
            <a:spLocks noGrp="1" noChangeArrowheads="1"/>
          </p:cNvSpPr>
          <p:nvPr>
            <p:ph type="sldNum" sz="quarter" idx="12"/>
          </p:nvPr>
        </p:nvSpPr>
        <p:spPr>
          <a:ln/>
        </p:spPr>
        <p:txBody>
          <a:bodyPr/>
          <a:lstStyle>
            <a:lvl1pPr>
              <a:defRPr/>
            </a:lvl1pPr>
          </a:lstStyle>
          <a:p>
            <a:pPr>
              <a:defRPr/>
            </a:pPr>
            <a:fld id="{D73E6D8B-10BA-4F58-851D-FF19B0B5B0A1}" type="slidenum">
              <a:rPr lang="el-GR" altLang="en-US"/>
              <a:pPr>
                <a:defRPr/>
              </a:pPr>
              <a:t>‹#›</a:t>
            </a:fld>
            <a:endParaRPr lang="el-GR"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fld id="{0B9D916E-8F3B-4098-97ED-2B368E8EF8E9}" type="datetime1">
              <a:rPr lang="el-GR"/>
              <a:pPr>
                <a:defRPr/>
              </a:pPr>
              <a:t>17/3/2016</a:t>
            </a:fld>
            <a:endParaRPr lang="el-GR"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6" name="Rectangle 6"/>
          <p:cNvSpPr>
            <a:spLocks noGrp="1" noChangeArrowheads="1"/>
          </p:cNvSpPr>
          <p:nvPr>
            <p:ph type="sldNum" sz="quarter" idx="12"/>
          </p:nvPr>
        </p:nvSpPr>
        <p:spPr>
          <a:ln/>
        </p:spPr>
        <p:txBody>
          <a:bodyPr/>
          <a:lstStyle>
            <a:lvl1pPr>
              <a:defRPr/>
            </a:lvl1pPr>
          </a:lstStyle>
          <a:p>
            <a:pPr>
              <a:defRPr/>
            </a:pPr>
            <a:fld id="{F6F1D605-CC5C-485A-A9DC-35AD83D34004}" type="slidenum">
              <a:rPr lang="el-GR" altLang="en-US"/>
              <a:pPr>
                <a:defRPr/>
              </a:pPr>
              <a:t>‹#›</a:t>
            </a:fld>
            <a:endParaRPr lang="el-GR"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fld id="{DD7E0B56-7C25-489F-A478-2BADC00681BE}" type="datetime1">
              <a:rPr lang="el-GR"/>
              <a:pPr>
                <a:defRPr/>
              </a:pPr>
              <a:t>17/3/2016</a:t>
            </a:fld>
            <a:endParaRPr lang="el-GR"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7" name="Rectangle 6"/>
          <p:cNvSpPr>
            <a:spLocks noGrp="1" noChangeArrowheads="1"/>
          </p:cNvSpPr>
          <p:nvPr>
            <p:ph type="sldNum" sz="quarter" idx="12"/>
          </p:nvPr>
        </p:nvSpPr>
        <p:spPr>
          <a:ln/>
        </p:spPr>
        <p:txBody>
          <a:bodyPr/>
          <a:lstStyle>
            <a:lvl1pPr>
              <a:defRPr/>
            </a:lvl1pPr>
          </a:lstStyle>
          <a:p>
            <a:pPr>
              <a:defRPr/>
            </a:pPr>
            <a:fld id="{EAE57901-0599-4E7F-8B0D-4C467DEC3172}" type="slidenum">
              <a:rPr lang="el-GR" altLang="en-US"/>
              <a:pPr>
                <a:defRPr/>
              </a:pPr>
              <a:t>‹#›</a:t>
            </a:fld>
            <a:endParaRPr lang="el-GR" alt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fld id="{A2332621-AB44-43F8-BAD9-0F52CF63E4CE}" type="datetime1">
              <a:rPr lang="el-GR"/>
              <a:pPr>
                <a:defRPr/>
              </a:pPr>
              <a:t>17/3/2016</a:t>
            </a:fld>
            <a:endParaRPr lang="el-GR"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9" name="Rectangle 6"/>
          <p:cNvSpPr>
            <a:spLocks noGrp="1" noChangeArrowheads="1"/>
          </p:cNvSpPr>
          <p:nvPr>
            <p:ph type="sldNum" sz="quarter" idx="12"/>
          </p:nvPr>
        </p:nvSpPr>
        <p:spPr>
          <a:ln/>
        </p:spPr>
        <p:txBody>
          <a:bodyPr/>
          <a:lstStyle>
            <a:lvl1pPr>
              <a:defRPr/>
            </a:lvl1pPr>
          </a:lstStyle>
          <a:p>
            <a:pPr>
              <a:defRPr/>
            </a:pPr>
            <a:fld id="{E018916C-4DDA-43DB-8646-1878D95599B9}" type="slidenum">
              <a:rPr lang="el-GR" altLang="en-US"/>
              <a:pPr>
                <a:defRPr/>
              </a:pPr>
              <a:t>‹#›</a:t>
            </a:fld>
            <a:endParaRPr lang="el-GR"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fld id="{7BAA3C19-A9C9-46A1-B682-FA5921FE656B}" type="datetime1">
              <a:rPr lang="el-GR"/>
              <a:pPr>
                <a:defRPr/>
              </a:pPr>
              <a:t>17/3/2016</a:t>
            </a:fld>
            <a:endParaRPr lang="el-GR"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B981DFC4-59A3-4737-9609-44D3F2517216}" type="slidenum">
              <a:rPr lang="el-GR"/>
              <a:pPr>
                <a:defRPr/>
              </a:pPr>
              <a:t>‹#›</a:t>
            </a:fld>
            <a:endParaRPr lang="el-GR"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fld id="{19ADD139-A827-4CD8-8290-0B0641344632}" type="datetime1">
              <a:rPr lang="el-GR"/>
              <a:pPr>
                <a:defRPr/>
              </a:pPr>
              <a:t>17/3/2016</a:t>
            </a:fld>
            <a:endParaRPr lang="el-GR"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5" name="Rectangle 6"/>
          <p:cNvSpPr>
            <a:spLocks noGrp="1" noChangeArrowheads="1"/>
          </p:cNvSpPr>
          <p:nvPr>
            <p:ph type="sldNum" sz="quarter" idx="12"/>
          </p:nvPr>
        </p:nvSpPr>
        <p:spPr>
          <a:ln/>
        </p:spPr>
        <p:txBody>
          <a:bodyPr/>
          <a:lstStyle>
            <a:lvl1pPr>
              <a:defRPr/>
            </a:lvl1pPr>
          </a:lstStyle>
          <a:p>
            <a:pPr>
              <a:defRPr/>
            </a:pPr>
            <a:fld id="{9EE37488-5D04-4837-A709-9094A1E3FA18}" type="slidenum">
              <a:rPr lang="el-GR" altLang="en-US"/>
              <a:pPr>
                <a:defRPr/>
              </a:pPr>
              <a:t>‹#›</a:t>
            </a:fld>
            <a:endParaRPr lang="el-GR" alt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5B3318C-2B5E-48AE-954E-7F234B4172A1}" type="datetime1">
              <a:rPr lang="el-GR"/>
              <a:pPr>
                <a:defRPr/>
              </a:pPr>
              <a:t>17/3/2016</a:t>
            </a:fld>
            <a:endParaRPr lang="el-GR"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4" name="Rectangle 6"/>
          <p:cNvSpPr>
            <a:spLocks noGrp="1" noChangeArrowheads="1"/>
          </p:cNvSpPr>
          <p:nvPr>
            <p:ph type="sldNum" sz="quarter" idx="12"/>
          </p:nvPr>
        </p:nvSpPr>
        <p:spPr>
          <a:ln/>
        </p:spPr>
        <p:txBody>
          <a:bodyPr/>
          <a:lstStyle>
            <a:lvl1pPr>
              <a:defRPr/>
            </a:lvl1pPr>
          </a:lstStyle>
          <a:p>
            <a:pPr>
              <a:defRPr/>
            </a:pPr>
            <a:fld id="{A405968F-ADF7-4EE8-9002-2C7CE95FDA75}" type="slidenum">
              <a:rPr lang="el-GR" altLang="en-US"/>
              <a:pPr>
                <a:defRPr/>
              </a:pPr>
              <a:t>‹#›</a:t>
            </a:fld>
            <a:endParaRPr lang="el-GR" alt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fld id="{19D5E167-584A-4A2F-936E-9A95C1D988C3}" type="datetime1">
              <a:rPr lang="el-GR"/>
              <a:pPr>
                <a:defRPr/>
              </a:pPr>
              <a:t>17/3/2016</a:t>
            </a:fld>
            <a:endParaRPr lang="el-GR"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7" name="Rectangle 6"/>
          <p:cNvSpPr>
            <a:spLocks noGrp="1" noChangeArrowheads="1"/>
          </p:cNvSpPr>
          <p:nvPr>
            <p:ph type="sldNum" sz="quarter" idx="12"/>
          </p:nvPr>
        </p:nvSpPr>
        <p:spPr>
          <a:ln/>
        </p:spPr>
        <p:txBody>
          <a:bodyPr/>
          <a:lstStyle>
            <a:lvl1pPr>
              <a:defRPr/>
            </a:lvl1pPr>
          </a:lstStyle>
          <a:p>
            <a:pPr>
              <a:defRPr/>
            </a:pPr>
            <a:fld id="{2A307619-CE20-43EE-B1B3-2405A459D75A}" type="slidenum">
              <a:rPr lang="el-GR" altLang="en-US"/>
              <a:pPr>
                <a:defRPr/>
              </a:pPr>
              <a:t>‹#›</a:t>
            </a:fld>
            <a:endParaRPr lang="el-GR" alt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fld id="{4A5C085D-1CBB-41D2-A608-4B84D191F001}" type="datetime1">
              <a:rPr lang="el-GR"/>
              <a:pPr>
                <a:defRPr/>
              </a:pPr>
              <a:t>17/3/2016</a:t>
            </a:fld>
            <a:endParaRPr lang="el-GR"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7" name="Rectangle 6"/>
          <p:cNvSpPr>
            <a:spLocks noGrp="1" noChangeArrowheads="1"/>
          </p:cNvSpPr>
          <p:nvPr>
            <p:ph type="sldNum" sz="quarter" idx="12"/>
          </p:nvPr>
        </p:nvSpPr>
        <p:spPr>
          <a:ln/>
        </p:spPr>
        <p:txBody>
          <a:bodyPr/>
          <a:lstStyle>
            <a:lvl1pPr>
              <a:defRPr/>
            </a:lvl1pPr>
          </a:lstStyle>
          <a:p>
            <a:pPr>
              <a:defRPr/>
            </a:pPr>
            <a:fld id="{711D8E50-A1ED-45BD-9D7D-30332E477783}" type="slidenum">
              <a:rPr lang="el-GR" altLang="en-US"/>
              <a:pPr>
                <a:defRPr/>
              </a:pPr>
              <a:t>‹#›</a:t>
            </a:fld>
            <a:endParaRPr lang="el-GR" alt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409D1058-D559-4A03-BE52-3F34F9B26D57}" type="datetime1">
              <a:rPr lang="el-GR"/>
              <a:pPr>
                <a:defRPr/>
              </a:pPr>
              <a:t>17/3/2016</a:t>
            </a:fld>
            <a:endParaRPr lang="el-GR"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6" name="Rectangle 6"/>
          <p:cNvSpPr>
            <a:spLocks noGrp="1" noChangeArrowheads="1"/>
          </p:cNvSpPr>
          <p:nvPr>
            <p:ph type="sldNum" sz="quarter" idx="12"/>
          </p:nvPr>
        </p:nvSpPr>
        <p:spPr>
          <a:ln/>
        </p:spPr>
        <p:txBody>
          <a:bodyPr/>
          <a:lstStyle>
            <a:lvl1pPr>
              <a:defRPr/>
            </a:lvl1pPr>
          </a:lstStyle>
          <a:p>
            <a:pPr>
              <a:defRPr/>
            </a:pPr>
            <a:fld id="{F366F41C-CB7A-4CE7-BD12-861EC309C8AA}" type="slidenum">
              <a:rPr lang="el-GR" altLang="en-US"/>
              <a:pPr>
                <a:defRPr/>
              </a:pPr>
              <a:t>‹#›</a:t>
            </a:fld>
            <a:endParaRPr lang="el-GR" alt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7813"/>
            <a:ext cx="2057400" cy="5853112"/>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7813"/>
            <a:ext cx="6019800" cy="5853112"/>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34544B00-EF59-445A-88AD-7F7CA0AD54C1}" type="datetime1">
              <a:rPr lang="el-GR"/>
              <a:pPr>
                <a:defRPr/>
              </a:pPr>
              <a:t>17/3/2016</a:t>
            </a:fld>
            <a:endParaRPr lang="el-GR"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6" name="Rectangle 6"/>
          <p:cNvSpPr>
            <a:spLocks noGrp="1" noChangeArrowheads="1"/>
          </p:cNvSpPr>
          <p:nvPr>
            <p:ph type="sldNum" sz="quarter" idx="12"/>
          </p:nvPr>
        </p:nvSpPr>
        <p:spPr>
          <a:ln/>
        </p:spPr>
        <p:txBody>
          <a:bodyPr/>
          <a:lstStyle>
            <a:lvl1pPr>
              <a:defRPr/>
            </a:lvl1pPr>
          </a:lstStyle>
          <a:p>
            <a:pPr>
              <a:defRPr/>
            </a:pPr>
            <a:fld id="{3286B2D7-CC61-4249-9F9F-9F95EE752DDB}" type="slidenum">
              <a:rPr lang="el-GR" altLang="en-US"/>
              <a:pPr>
                <a:defRPr/>
              </a:pPr>
              <a:t>‹#›</a:t>
            </a:fld>
            <a:endParaRPr lang="el-GR" alt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7813"/>
            <a:ext cx="8229600" cy="585311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fld id="{21DB10AD-C9FE-422B-BDB1-423962FF59AC}" type="datetime1">
              <a:rPr lang="el-GR"/>
              <a:pPr>
                <a:defRPr/>
              </a:pPr>
              <a:t>17/3/2016</a:t>
            </a:fld>
            <a:endParaRPr lang="el-GR"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5" name="Rectangle 6"/>
          <p:cNvSpPr>
            <a:spLocks noGrp="1" noChangeArrowheads="1"/>
          </p:cNvSpPr>
          <p:nvPr>
            <p:ph type="sldNum" sz="quarter" idx="12"/>
          </p:nvPr>
        </p:nvSpPr>
        <p:spPr>
          <a:ln/>
        </p:spPr>
        <p:txBody>
          <a:bodyPr/>
          <a:lstStyle>
            <a:lvl1pPr>
              <a:defRPr/>
            </a:lvl1pPr>
          </a:lstStyle>
          <a:p>
            <a:pPr>
              <a:defRPr/>
            </a:pPr>
            <a:fld id="{7F6A5EE7-AA4D-485F-B8FA-FA8E9DFC4498}" type="slidenum">
              <a:rPr lang="el-GR" altLang="en-US"/>
              <a:pPr>
                <a:defRPr/>
              </a:pPr>
              <a:t>‹#›</a:t>
            </a:fld>
            <a:endParaRPr lang="el-GR" alt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600200"/>
            <a:ext cx="8229600" cy="4530725"/>
          </a:xfrm>
        </p:spPr>
        <p:txBody>
          <a:bodyPr/>
          <a:lstStyle/>
          <a:p>
            <a:pPr lvl="0"/>
            <a:endParaRPr lang="el-GR" noProof="0"/>
          </a:p>
        </p:txBody>
      </p:sp>
      <p:sp>
        <p:nvSpPr>
          <p:cNvPr id="4" name="Rectangle 4"/>
          <p:cNvSpPr>
            <a:spLocks noGrp="1" noChangeArrowheads="1"/>
          </p:cNvSpPr>
          <p:nvPr>
            <p:ph type="dt" sz="half" idx="10"/>
          </p:nvPr>
        </p:nvSpPr>
        <p:spPr>
          <a:ln/>
        </p:spPr>
        <p:txBody>
          <a:bodyPr/>
          <a:lstStyle>
            <a:lvl1pPr>
              <a:defRPr/>
            </a:lvl1pPr>
          </a:lstStyle>
          <a:p>
            <a:pPr>
              <a:defRPr/>
            </a:pPr>
            <a:fld id="{01707F67-542A-42C1-9B24-4EA3BE396048}" type="datetime1">
              <a:rPr lang="el-GR"/>
              <a:pPr>
                <a:defRPr/>
              </a:pPr>
              <a:t>17/3/2016</a:t>
            </a:fld>
            <a:endParaRPr lang="el-GR"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6" name="Rectangle 6"/>
          <p:cNvSpPr>
            <a:spLocks noGrp="1" noChangeArrowheads="1"/>
          </p:cNvSpPr>
          <p:nvPr>
            <p:ph type="sldNum" sz="quarter" idx="12"/>
          </p:nvPr>
        </p:nvSpPr>
        <p:spPr>
          <a:ln/>
        </p:spPr>
        <p:txBody>
          <a:bodyPr/>
          <a:lstStyle>
            <a:lvl1pPr>
              <a:defRPr/>
            </a:lvl1pPr>
          </a:lstStyle>
          <a:p>
            <a:pPr>
              <a:defRPr/>
            </a:pPr>
            <a:fld id="{1CAAD42B-C3A7-4B5D-845F-0474BCA5C73D}" type="slidenum">
              <a:rPr lang="el-GR" altLang="en-US"/>
              <a:pPr>
                <a:defRPr/>
              </a:pPr>
              <a:t>‹#›</a:t>
            </a:fld>
            <a:endParaRPr lang="el-GR"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fld id="{909EC37E-41A9-4415-95FB-20C07F77CE28}" type="datetime1">
              <a:rPr lang="el-GR"/>
              <a:pPr>
                <a:defRPr/>
              </a:pPr>
              <a:t>17/3/2016</a:t>
            </a:fld>
            <a:endParaRPr lang="el-GR"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B597E053-CCFB-411A-9908-F3D1DA3F6233}" type="slidenum">
              <a:rPr lang="el-GR"/>
              <a:pPr>
                <a:defRPr/>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440684E-6D62-4A2D-9730-DBB8A7354B16}" type="datetime1">
              <a:rPr lang="el-GR"/>
              <a:pPr>
                <a:defRPr/>
              </a:pPr>
              <a:t>17/3/2016</a:t>
            </a:fld>
            <a:endParaRPr lang="el-GR"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DA456103-FD0D-4F74-858C-4257270B2E65}" type="slidenum">
              <a:rPr lang="el-GR"/>
              <a:pPr>
                <a:defRPr/>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fld id="{E21E4BB4-65C4-4D6A-9FB5-EC93D8B77955}" type="datetime1">
              <a:rPr lang="el-GR"/>
              <a:pPr>
                <a:defRPr/>
              </a:pPr>
              <a:t>17/3/2016</a:t>
            </a:fld>
            <a:endParaRPr lang="el-G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D5EA0C7A-A846-492F-B51C-2C888EB88BDF}" type="slidenum">
              <a:rPr lang="el-GR"/>
              <a:pPr>
                <a:defRPr/>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fld id="{B5E72F2F-AEF8-42F8-A259-A34B803B1F64}" type="datetime1">
              <a:rPr lang="el-GR"/>
              <a:pPr>
                <a:defRPr/>
              </a:pPr>
              <a:t>17/3/2016</a:t>
            </a:fld>
            <a:endParaRPr lang="el-G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36B13B65-C000-4DE3-AA04-51BCB1DC2D22}" type="slidenum">
              <a:rPr lang="el-GR"/>
              <a:pPr>
                <a:defRPr/>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mn-lt"/>
              </a:defRPr>
            </a:lvl1pPr>
          </a:lstStyle>
          <a:p>
            <a:pPr>
              <a:defRPr/>
            </a:pPr>
            <a:fld id="{229E0319-DB98-40B2-879A-B58F602AD74E}" type="datetime1">
              <a:rPr lang="el-GR"/>
              <a:pPr>
                <a:defRPr/>
              </a:pPr>
              <a:t>17/3/2016</a:t>
            </a:fld>
            <a:endParaRPr lang="el-GR"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atin typeface="+mn-lt"/>
              </a:defRPr>
            </a:lvl1pPr>
          </a:lstStyle>
          <a:p>
            <a:pPr>
              <a:defRPr/>
            </a:pPr>
            <a:endParaRPr lang="el-G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mn-lt"/>
              </a:defRPr>
            </a:lvl1pPr>
          </a:lstStyle>
          <a:p>
            <a:pPr>
              <a:defRPr/>
            </a:pPr>
            <a:fld id="{D1974B7D-9CEB-4963-90C2-23919ED3F417}"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4973" r:id="rId1"/>
    <p:sldLayoutId id="2147484974" r:id="rId2"/>
    <p:sldLayoutId id="2147484975" r:id="rId3"/>
    <p:sldLayoutId id="2147484976" r:id="rId4"/>
    <p:sldLayoutId id="2147484977" r:id="rId5"/>
    <p:sldLayoutId id="2147484978" r:id="rId6"/>
    <p:sldLayoutId id="2147484979" r:id="rId7"/>
    <p:sldLayoutId id="2147484980" r:id="rId8"/>
    <p:sldLayoutId id="2147484981" r:id="rId9"/>
    <p:sldLayoutId id="2147484982" r:id="rId10"/>
    <p:sldLayoutId id="2147484983"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mn-lt"/>
              </a:defRPr>
            </a:lvl1pPr>
          </a:lstStyle>
          <a:p>
            <a:pPr>
              <a:defRPr/>
            </a:pPr>
            <a:fld id="{FA2873B1-87F8-4FC1-9CAD-779FAA416CCE}" type="datetime1">
              <a:rPr lang="el-GR"/>
              <a:pPr>
                <a:defRPr/>
              </a:pPr>
              <a:t>17/3/2016</a:t>
            </a:fld>
            <a:endParaRPr lang="el-GR" dirty="0"/>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atin typeface="+mn-lt"/>
              </a:defRPr>
            </a:lvl1pPr>
          </a:lstStyle>
          <a:p>
            <a:pPr>
              <a:defRPr/>
            </a:pPr>
            <a:endParaRPr lang="el-GR"/>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mn-lt"/>
              </a:defRPr>
            </a:lvl1pPr>
          </a:lstStyle>
          <a:p>
            <a:pPr>
              <a:defRPr/>
            </a:pPr>
            <a:fld id="{4DC0DA53-ED7F-44C9-8289-57613DF71EFC}"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4984" r:id="rId1"/>
    <p:sldLayoutId id="2147484985" r:id="rId2"/>
    <p:sldLayoutId id="2147484986" r:id="rId3"/>
    <p:sldLayoutId id="2147484987" r:id="rId4"/>
    <p:sldLayoutId id="2147484988" r:id="rId5"/>
    <p:sldLayoutId id="2147484989" r:id="rId6"/>
    <p:sldLayoutId id="2147484990" r:id="rId7"/>
    <p:sldLayoutId id="2147484991" r:id="rId8"/>
    <p:sldLayoutId id="2147484992" r:id="rId9"/>
    <p:sldLayoutId id="2147484993" r:id="rId10"/>
    <p:sldLayoutId id="2147484994"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mn-lt"/>
              </a:defRPr>
            </a:lvl1pPr>
          </a:lstStyle>
          <a:p>
            <a:pPr>
              <a:defRPr/>
            </a:pPr>
            <a:fld id="{8AC59A08-D447-4432-8294-F58924A55AC6}" type="datetime1">
              <a:rPr lang="el-GR"/>
              <a:pPr>
                <a:defRPr/>
              </a:pPr>
              <a:t>17/3/2016</a:t>
            </a:fld>
            <a:endParaRPr lang="el-GR" dirty="0"/>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atin typeface="+mn-lt"/>
              </a:defRPr>
            </a:lvl1pPr>
          </a:lstStyle>
          <a:p>
            <a:pPr>
              <a:defRPr/>
            </a:pPr>
            <a:endParaRPr lang="el-GR"/>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mn-lt"/>
              </a:defRPr>
            </a:lvl1pPr>
          </a:lstStyle>
          <a:p>
            <a:pPr>
              <a:defRPr/>
            </a:pPr>
            <a:fld id="{72535F00-FE38-49FA-BABA-779F5733C280}"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4995" r:id="rId1"/>
    <p:sldLayoutId id="2147484996" r:id="rId2"/>
    <p:sldLayoutId id="2147484997" r:id="rId3"/>
    <p:sldLayoutId id="2147484998" r:id="rId4"/>
    <p:sldLayoutId id="2147484999" r:id="rId5"/>
    <p:sldLayoutId id="2147485000" r:id="rId6"/>
    <p:sldLayoutId id="2147485001" r:id="rId7"/>
    <p:sldLayoutId id="2147485002" r:id="rId8"/>
    <p:sldLayoutId id="2147485003" r:id="rId9"/>
    <p:sldLayoutId id="2147485004" r:id="rId10"/>
    <p:sldLayoutId id="2147485005"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mn-lt"/>
              </a:defRPr>
            </a:lvl1pPr>
          </a:lstStyle>
          <a:p>
            <a:pPr>
              <a:defRPr/>
            </a:pPr>
            <a:fld id="{66936B83-17E7-4B61-822B-BBE7939D922F}" type="datetime1">
              <a:rPr lang="el-GR"/>
              <a:pPr>
                <a:defRPr/>
              </a:pPr>
              <a:t>17/3/2016</a:t>
            </a:fld>
            <a:endParaRPr lang="el-GR" dirty="0"/>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atin typeface="+mn-lt"/>
              </a:defRPr>
            </a:lvl1pPr>
          </a:lstStyle>
          <a:p>
            <a:pPr>
              <a:defRPr/>
            </a:pPr>
            <a:endParaRPr lang="el-GR"/>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mn-lt"/>
              </a:defRPr>
            </a:lvl1pPr>
          </a:lstStyle>
          <a:p>
            <a:pPr>
              <a:defRPr/>
            </a:pPr>
            <a:fld id="{EF0AFB14-99BC-4C05-992D-54804C9634CC}"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5006" r:id="rId1"/>
    <p:sldLayoutId id="2147485007" r:id="rId2"/>
    <p:sldLayoutId id="2147485008" r:id="rId3"/>
    <p:sldLayoutId id="2147485009" r:id="rId4"/>
    <p:sldLayoutId id="2147485010" r:id="rId5"/>
    <p:sldLayoutId id="2147485011" r:id="rId6"/>
    <p:sldLayoutId id="2147485012" r:id="rId7"/>
    <p:sldLayoutId id="2147485013" r:id="rId8"/>
    <p:sldLayoutId id="2147485014" r:id="rId9"/>
    <p:sldLayoutId id="2147485015" r:id="rId10"/>
    <p:sldLayoutId id="2147485016"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n-US" smtClean="0"/>
              <a:t>Κάντε κλικ για επεξεργασία του τίτλου</a:t>
            </a:r>
          </a:p>
        </p:txBody>
      </p:sp>
      <p:sp>
        <p:nvSpPr>
          <p:cNvPr id="5123"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n-US" smtClean="0"/>
              <a:t>Κάντε κλικ για να επεξεργαστείτε τα στυλ κειμένου του υποδείγματος</a:t>
            </a:r>
          </a:p>
          <a:p>
            <a:pPr lvl="1"/>
            <a:r>
              <a:rPr lang="el-GR" altLang="en-US" smtClean="0"/>
              <a:t>Δεύτερου επιπέδου</a:t>
            </a:r>
          </a:p>
          <a:p>
            <a:pPr lvl="2"/>
            <a:r>
              <a:rPr lang="el-GR" altLang="en-US" smtClean="0"/>
              <a:t>Τρίτου επιπέδου</a:t>
            </a:r>
          </a:p>
          <a:p>
            <a:pPr lvl="3"/>
            <a:r>
              <a:rPr lang="el-GR" altLang="en-US" smtClean="0"/>
              <a:t>Τέταρτου επιπέδου</a:t>
            </a:r>
          </a:p>
          <a:p>
            <a:pPr lvl="4"/>
            <a:r>
              <a:rPr lang="el-GR" altLang="en-US" smtClean="0"/>
              <a:t>Πέμπτου επιπέδου</a:t>
            </a:r>
          </a:p>
        </p:txBody>
      </p:sp>
      <p:sp>
        <p:nvSpPr>
          <p:cNvPr id="5018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fld id="{66081E65-5301-429E-9C16-38EEB7D83773}" type="datetime1">
              <a:rPr lang="el-GR"/>
              <a:pPr>
                <a:defRPr/>
              </a:pPr>
              <a:t>17/3/2016</a:t>
            </a:fld>
            <a:endParaRPr lang="el-GR" altLang="en-US" dirty="0"/>
          </a:p>
        </p:txBody>
      </p:sp>
      <p:sp>
        <p:nvSpPr>
          <p:cNvPr id="501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el-GR" altLang="en-US"/>
          </a:p>
        </p:txBody>
      </p:sp>
      <p:sp>
        <p:nvSpPr>
          <p:cNvPr id="5018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EE9B4529-EF42-457F-BBA3-3C1205713631}" type="slidenum">
              <a:rPr lang="el-GR" altLang="en-US"/>
              <a:pPr>
                <a:defRPr/>
              </a:pPr>
              <a:t>‹#›</a:t>
            </a:fld>
            <a:endParaRPr lang="el-GR" altLang="en-US" dirty="0"/>
          </a:p>
        </p:txBody>
      </p:sp>
      <p:sp>
        <p:nvSpPr>
          <p:cNvPr id="5018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l-GR" dirty="0"/>
          </a:p>
        </p:txBody>
      </p:sp>
      <p:sp>
        <p:nvSpPr>
          <p:cNvPr id="5018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l-GR" dirty="0"/>
          </a:p>
        </p:txBody>
      </p:sp>
    </p:spTree>
  </p:cSld>
  <p:clrMap bg1="lt1" tx1="dk1" bg2="lt2" tx2="dk2" accent1="accent1" accent2="accent2" accent3="accent3" accent4="accent4" accent5="accent5" accent6="accent6" hlink="hlink" folHlink="folHlink"/>
  <p:sldLayoutIdLst>
    <p:sldLayoutId id="2147485029" r:id="rId1"/>
    <p:sldLayoutId id="2147485017" r:id="rId2"/>
    <p:sldLayoutId id="2147485018" r:id="rId3"/>
    <p:sldLayoutId id="2147485019" r:id="rId4"/>
    <p:sldLayoutId id="2147485020" r:id="rId5"/>
    <p:sldLayoutId id="2147485021" r:id="rId6"/>
    <p:sldLayoutId id="2147485022" r:id="rId7"/>
    <p:sldLayoutId id="2147485023" r:id="rId8"/>
    <p:sldLayoutId id="2147485024" r:id="rId9"/>
    <p:sldLayoutId id="2147485025" r:id="rId10"/>
    <p:sldLayoutId id="2147485026" r:id="rId11"/>
    <p:sldLayoutId id="2147485027" r:id="rId12"/>
    <p:sldLayoutId id="2147485028"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46.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46.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46.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46.xml"/><Relationship Id="rId6" Type="http://schemas.openxmlformats.org/officeDocument/2006/relationships/slide" Target="slide6.xml"/><Relationship Id="rId5" Type="http://schemas.openxmlformats.org/officeDocument/2006/relationships/hyperlink" Target="http://educmus.ppp.uoa.gr/book1-gr.html" TargetMode="Externa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3.jpeg"/><Relationship Id="rId7" Type="http://schemas.openxmlformats.org/officeDocument/2006/relationships/hyperlink" Target="http://images.google.gr/imgres?imgurl=http://www.musicheaven.gr/html/modules/Blog/accounts/mprizas/1217140826.jpg&amp;imgrefurl=http://www.musicheaven.gr/html/modules.php?name=Blog&amp;file=page&amp;op=viewPost&amp;pid=16873&amp;usg=__uD7w_DOTkqhxrWkLoQE8wH76lhc=&amp;h=477&amp;w=529&amp;sz=108&amp;hl=el&amp;start=6&amp;tbnid=Fkzp1Yl_Q2E0hM:&amp;tbnh=119&amp;tbnw=132&amp;prev=/images?q=%CE%AC%CE%BB%CF%89%CF%83%CE%B7&amp;imgsz=small%7Cmedium%7Clarge%7Cxlarge&amp;gbv=2&amp;ndsp=20&amp;hl=el&amp;sa=N" TargetMode="External"/><Relationship Id="rId2" Type="http://schemas.openxmlformats.org/officeDocument/2006/relationships/notesSlide" Target="../notesSlides/notesSlide21.xml"/><Relationship Id="rId1" Type="http://schemas.openxmlformats.org/officeDocument/2006/relationships/slideLayout" Target="../slideLayouts/slideLayout57.xml"/><Relationship Id="rId6" Type="http://schemas.openxmlformats.org/officeDocument/2006/relationships/image" Target="../media/image15.jpeg"/><Relationship Id="rId5" Type="http://schemas.openxmlformats.org/officeDocument/2006/relationships/hyperlink" Target="http://images.google.gr/imgres?imgurl=http://www.bulgarmak.org/revolt_greekrevolt.jpg&amp;imgrefurl=http://www.bulgarmak.org/pontos_revolt.htm&amp;usg=__kqNxjFS-ZitsOOOG6Bpx4wlE2JE=&amp;h=359&amp;w=381&amp;sz=23&amp;hl=el&amp;start=9&amp;tbnid=ywUt-BHVJFvScM:&amp;tbnh=116&amp;tbnw=123&amp;prev=/images?q=1821&amp;imgsz=small%7Cmedium%7Clarge%7Cxlarge&amp;gbv=2&amp;ndsp=20&amp;hl=el&amp;sa=N" TargetMode="Externa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6.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6.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46.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pPr eaLnBrk="1" hangingPunct="1"/>
            <a:r>
              <a:rPr lang="el-GR" sz="4600" b="1" smtClean="0"/>
              <a:t>Η εκπαίδευση των υπόδουλων Ελλήνων την περίοδο της Οθωμανικής κυριαρχίας</a:t>
            </a:r>
          </a:p>
        </p:txBody>
      </p:sp>
      <p:sp>
        <p:nvSpPr>
          <p:cNvPr id="7172" name="Text Box 5"/>
          <p:cNvSpPr txBox="1">
            <a:spLocks noChangeArrowheads="1"/>
          </p:cNvSpPr>
          <p:nvPr/>
        </p:nvSpPr>
        <p:spPr bwMode="auto">
          <a:xfrm>
            <a:off x="1042988" y="260350"/>
            <a:ext cx="6265862" cy="738664"/>
          </a:xfrm>
          <a:prstGeom prst="rect">
            <a:avLst/>
          </a:prstGeom>
          <a:noFill/>
          <a:ln w="9525">
            <a:noFill/>
            <a:miter lim="800000"/>
            <a:headEnd/>
            <a:tailEnd/>
          </a:ln>
        </p:spPr>
        <p:txBody>
          <a:bodyPr>
            <a:spAutoFit/>
          </a:bodyPr>
          <a:lstStyle/>
          <a:p>
            <a:pPr algn="ctr"/>
            <a:r>
              <a:rPr lang="el-GR" dirty="0">
                <a:latin typeface="Arial" charset="0"/>
              </a:rPr>
              <a:t>ΑΡΙΣΤΟΤΕΛΕΙΟ ΠΑΝΕΠΙΣΤΗΜΙΟ ΘΕΣΣΑΛΟΝΙΚΗΣ</a:t>
            </a:r>
          </a:p>
          <a:p>
            <a:pPr algn="ctr"/>
            <a:r>
              <a:rPr lang="el-GR" dirty="0">
                <a:latin typeface="Arial" charset="0"/>
              </a:rPr>
              <a:t>ΠΑΙΔΑΓΩΓΙΚΟ ΤΜΗΜΑ ΔΗΜΟΤΙΚΗΣ ΕΚΠΑΙΔΕΥΣΗΣ</a:t>
            </a:r>
          </a:p>
          <a:p>
            <a:pPr algn="ctr"/>
            <a:r>
              <a:rPr lang="el-GR" dirty="0">
                <a:latin typeface="Arial" charset="0"/>
              </a:rPr>
              <a:t>ΔΙΔΑΣΚΑΛΕΙΟ «ΔΗΜΗΤΡΙΟΣ ΓΛΗΝΟΣ</a:t>
            </a:r>
            <a:r>
              <a:rPr lang="el-GR" dirty="0" smtClean="0">
                <a:latin typeface="Arial" charset="0"/>
              </a:rPr>
              <a:t>»</a:t>
            </a:r>
            <a:endParaRPr lang="el-GR" dirty="0">
              <a:latin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1506" name="2 - Θέση περιεχομένου"/>
          <p:cNvSpPr>
            <a:spLocks noGrp="1"/>
          </p:cNvSpPr>
          <p:nvPr>
            <p:ph idx="1"/>
          </p:nvPr>
        </p:nvSpPr>
        <p:spPr>
          <a:xfrm>
            <a:off x="571500" y="285750"/>
            <a:ext cx="8086725" cy="5857875"/>
          </a:xfrm>
          <a:solidFill>
            <a:srgbClr val="FFFF99"/>
          </a:solidFill>
        </p:spPr>
        <p:txBody>
          <a:bodyPr/>
          <a:lstStyle/>
          <a:p>
            <a:pPr algn="just"/>
            <a:endParaRPr lang="el-GR" sz="1800" b="1" smtClean="0"/>
          </a:p>
          <a:p>
            <a:pPr algn="just"/>
            <a:r>
              <a:rPr lang="el-GR" sz="1800" b="1" smtClean="0">
                <a:latin typeface="Tahoma" pitchFamily="34" charset="0"/>
                <a:cs typeface="Tahoma" pitchFamily="34" charset="0"/>
              </a:rPr>
              <a:t>«Οι λόγοι που προκάλεσαν την πνευματική πτώση της πολιτιστικής  στάθμης του Ελληνισμού ήταν τρεις κυρίως: η φυγή των λογίων στη δύση, η δημογραφική αναστάτωση και η έσχατη ένδεια του πληθυσμού και προπαντός ο μαρασμός της αστικής τάξης.»</a:t>
            </a:r>
          </a:p>
          <a:p>
            <a:pPr algn="just"/>
            <a:endParaRPr lang="el-GR" sz="1800" b="1" smtClean="0">
              <a:latin typeface="Tahoma" pitchFamily="34" charset="0"/>
              <a:cs typeface="Tahoma" pitchFamily="34" charset="0"/>
            </a:endParaRPr>
          </a:p>
          <a:p>
            <a:pPr algn="just"/>
            <a:r>
              <a:rPr lang="el-GR" sz="1800" b="1" smtClean="0">
                <a:latin typeface="Tahoma" pitchFamily="34" charset="0"/>
                <a:cs typeface="Tahoma" pitchFamily="34" charset="0"/>
              </a:rPr>
              <a:t>[…]</a:t>
            </a:r>
          </a:p>
          <a:p>
            <a:pPr algn="just">
              <a:buFont typeface="Wingdings" pitchFamily="2" charset="2"/>
              <a:buNone/>
            </a:pPr>
            <a:endParaRPr lang="el-GR" sz="1800" b="1" smtClean="0">
              <a:latin typeface="Tahoma" pitchFamily="34" charset="0"/>
              <a:cs typeface="Tahoma" pitchFamily="34" charset="0"/>
            </a:endParaRPr>
          </a:p>
          <a:p>
            <a:pPr algn="just"/>
            <a:r>
              <a:rPr lang="el-GR" sz="1800" b="1" smtClean="0">
                <a:latin typeface="Tahoma" pitchFamily="34" charset="0"/>
                <a:cs typeface="Tahoma" pitchFamily="34" charset="0"/>
              </a:rPr>
              <a:t>[…] « ο πνευματικός μαρασμός αρχίζει να υποχωρεί σταθερά από το 1570 περίπου, όταν οι κοινωνικές συνθήκες σταθεροποιούνται κάπως και εμφανίζεται στην Κωνσταντινούπολη και στη Χίο αλλά και σε μικρότερα κέντρα, όπως η Θεσσαλονίκη και Αθήνα, μια μικρή αστική κοινωνία, εμπόρων κυρίως, που είναι πρόθυμη να υποστηρίξει σχολεία, να χρηματοδοτήσει εκδόσεις, να μετακαλέσει λόγιους και δασκάλους από την Ιταλία ή από τις Βενετοκρατούμενες ελληνικές χώρες.»</a:t>
            </a:r>
          </a:p>
          <a:p>
            <a:pPr algn="just">
              <a:buFont typeface="Wingdings" pitchFamily="2" charset="2"/>
              <a:buNone/>
            </a:pPr>
            <a:endParaRPr lang="el-GR" sz="1800" b="1" smtClean="0">
              <a:latin typeface="Tahoma" pitchFamily="34" charset="0"/>
              <a:cs typeface="Tahoma" pitchFamily="34" charset="0"/>
            </a:endParaRPr>
          </a:p>
          <a:p>
            <a:pPr algn="just">
              <a:buFont typeface="Wingdings" pitchFamily="2" charset="2"/>
              <a:buNone/>
            </a:pPr>
            <a:r>
              <a:rPr lang="el-GR" sz="1800" smtClean="0">
                <a:cs typeface="Tahoma" pitchFamily="34" charset="0"/>
              </a:rPr>
              <a:t>Πηγή: Ιστορία του Ελληνικού Έθνους, (1975), τ. ΙΑ, σελ. 368, Αθήνα: Εκδοτική Αθηνών</a:t>
            </a:r>
          </a:p>
          <a:p>
            <a:pPr algn="just"/>
            <a:endParaRPr lang="el-GR" sz="1800" b="1" smtClean="0">
              <a:latin typeface="Tahoma" pitchFamily="34" charset="0"/>
              <a:cs typeface="Tahoma" pitchFamily="34" charset="0"/>
            </a:endParaRPr>
          </a:p>
        </p:txBody>
      </p:sp>
      <p:sp>
        <p:nvSpPr>
          <p:cNvPr id="21507" name="7 - Ορθογώνιο"/>
          <p:cNvSpPr>
            <a:spLocks noChangeArrowheads="1"/>
          </p:cNvSpPr>
          <p:nvPr/>
        </p:nvSpPr>
        <p:spPr bwMode="auto">
          <a:xfrm>
            <a:off x="8501063" y="5715000"/>
            <a:ext cx="428625" cy="307975"/>
          </a:xfrm>
          <a:prstGeom prst="rect">
            <a:avLst/>
          </a:prstGeom>
          <a:solidFill>
            <a:srgbClr val="FFFF00"/>
          </a:solidFill>
          <a:ln w="9525">
            <a:solidFill>
              <a:schemeClr val="accent1"/>
            </a:solidFill>
            <a:miter lim="800000"/>
            <a:headEnd/>
            <a:tailEnd/>
          </a:ln>
        </p:spPr>
        <p:txBody>
          <a:bodyPr>
            <a:spAutoFit/>
          </a:bodyPr>
          <a:lstStyle/>
          <a:p>
            <a:r>
              <a:rPr lang="el-GR" b="1"/>
              <a:t>12</a:t>
            </a:r>
            <a:endParaRPr lang="el-G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571500" y="357188"/>
            <a:ext cx="7869238" cy="6124575"/>
          </a:xfrm>
          <a:prstGeom prst="rect">
            <a:avLst/>
          </a:prstGeom>
          <a:solidFill>
            <a:srgbClr val="FFFF99"/>
          </a:solidFill>
          <a:ln w="9525">
            <a:noFill/>
            <a:miter lim="800000"/>
            <a:headEnd/>
            <a:tailEnd/>
          </a:ln>
        </p:spPr>
        <p:txBody>
          <a:bodyPr>
            <a:spAutoFit/>
          </a:bodyPr>
          <a:lstStyle/>
          <a:p>
            <a:r>
              <a:rPr lang="el-GR" b="1" dirty="0"/>
              <a:t>Σχολεία που λειτούργησαν στην Ευρυτανία κατά την περίοδο της τουρκοκρατίας</a:t>
            </a:r>
            <a:endParaRPr lang="el-GR" b="1" u="sng" dirty="0"/>
          </a:p>
          <a:p>
            <a:r>
              <a:rPr lang="el-GR" b="1" u="sng" dirty="0"/>
              <a:t>Κοινά Σχολεία:</a:t>
            </a:r>
            <a:r>
              <a:rPr lang="el-GR" dirty="0"/>
              <a:t> </a:t>
            </a:r>
            <a:endParaRPr lang="el-GR" b="1" dirty="0"/>
          </a:p>
          <a:p>
            <a:r>
              <a:rPr lang="el-GR" b="1" dirty="0"/>
              <a:t>α) Της Αγίας Τριάδας.</a:t>
            </a:r>
            <a:r>
              <a:rPr lang="el-GR" dirty="0"/>
              <a:t> Στον κώδικα του Γεωργίου Αναγνώστη </a:t>
            </a:r>
            <a:r>
              <a:rPr lang="el-GR" dirty="0" err="1"/>
              <a:t>Ιατρίδη</a:t>
            </a:r>
            <a:r>
              <a:rPr lang="el-GR" dirty="0"/>
              <a:t> αναφέρεται ότι στα 1779 στο σχολείο δίδασκε "των γραμματικών </a:t>
            </a:r>
            <a:r>
              <a:rPr lang="el-GR" dirty="0" err="1"/>
              <a:t>καθηγήσατο</a:t>
            </a:r>
            <a:r>
              <a:rPr lang="el-GR" dirty="0"/>
              <a:t> μαθημάτων" ο από </a:t>
            </a:r>
            <a:r>
              <a:rPr lang="el-GR" dirty="0" err="1"/>
              <a:t>Φουρνά</a:t>
            </a:r>
            <a:r>
              <a:rPr lang="el-GR" dirty="0"/>
              <a:t> καταγόμενος αρχιμανδρίτης Ιωσήφ. </a:t>
            </a:r>
            <a:endParaRPr lang="el-GR" b="1" dirty="0"/>
          </a:p>
          <a:p>
            <a:r>
              <a:rPr lang="el-GR" b="1" dirty="0"/>
              <a:t>β) Της Καστανιάς.</a:t>
            </a:r>
            <a:r>
              <a:rPr lang="el-GR" dirty="0"/>
              <a:t> </a:t>
            </a:r>
            <a:endParaRPr lang="el-GR" b="1" dirty="0"/>
          </a:p>
          <a:p>
            <a:r>
              <a:rPr lang="el-GR" b="1" dirty="0"/>
              <a:t>γ) Του </a:t>
            </a:r>
            <a:r>
              <a:rPr lang="el-GR" b="1" dirty="0" err="1"/>
              <a:t>Κερασόβου</a:t>
            </a:r>
            <a:r>
              <a:rPr lang="el-GR" dirty="0"/>
              <a:t> </a:t>
            </a:r>
            <a:endParaRPr lang="el-GR" b="1" dirty="0"/>
          </a:p>
          <a:p>
            <a:r>
              <a:rPr lang="el-GR" b="1" dirty="0"/>
              <a:t>δ) Του Μεγάλου Χωριού</a:t>
            </a:r>
            <a:r>
              <a:rPr lang="el-GR" dirty="0"/>
              <a:t> </a:t>
            </a:r>
            <a:endParaRPr lang="el-GR" b="1" dirty="0"/>
          </a:p>
          <a:p>
            <a:r>
              <a:rPr lang="el-GR" b="1" dirty="0"/>
              <a:t>ε) Της </a:t>
            </a:r>
            <a:r>
              <a:rPr lang="el-GR" b="1" dirty="0" err="1"/>
              <a:t>Τατάρνας</a:t>
            </a:r>
            <a:r>
              <a:rPr lang="el-GR" b="1" dirty="0"/>
              <a:t>.</a:t>
            </a:r>
            <a:r>
              <a:rPr lang="el-GR" dirty="0"/>
              <a:t> Πασίγνωστη είναι η Μονή </a:t>
            </a:r>
            <a:r>
              <a:rPr lang="el-GR" dirty="0" err="1"/>
              <a:t>Τατάρνας</a:t>
            </a:r>
            <a:r>
              <a:rPr lang="el-GR" dirty="0"/>
              <a:t>. Από τα παλιότερα μοναστήρια που καταστράφηκε πολλές φορές για την πλούσια εθνική, θρησκευτική, πνευματική και αγωνιστική δράση του. Το χειρόγραφο υλικό της Μονής είναι πλουσιότατο. Πάνω στα χειρόγραφα αυτά υπάρχουν σημειώσεις με ονόματα μαθητών χωρίς ημερομηνία που αποδεικνύουν την ύπαρξη σχολείου χωρίς όμως τη βεβαιότητα αν πρόκειται για σχολείο Κοινών Γραμμάτων. </a:t>
            </a:r>
          </a:p>
          <a:p>
            <a:r>
              <a:rPr lang="el-GR" b="1" u="sng" dirty="0"/>
              <a:t>Ανώτερα Σχολεία</a:t>
            </a:r>
            <a:r>
              <a:rPr lang="el-GR" dirty="0"/>
              <a:t> </a:t>
            </a:r>
            <a:endParaRPr lang="el-GR" b="1" dirty="0"/>
          </a:p>
          <a:p>
            <a:r>
              <a:rPr lang="el-GR" b="1" dirty="0"/>
              <a:t>α) Σχολή της Γούβας </a:t>
            </a:r>
            <a:r>
              <a:rPr lang="el-GR" b="1" dirty="0" err="1"/>
              <a:t>Βραγγιανών</a:t>
            </a:r>
            <a:r>
              <a:rPr lang="el-GR" b="1" dirty="0"/>
              <a:t> ή </a:t>
            </a:r>
            <a:r>
              <a:rPr lang="el-GR" b="1" dirty="0" err="1"/>
              <a:t>Ελληνομουσείο</a:t>
            </a:r>
            <a:r>
              <a:rPr lang="el-GR" b="1" dirty="0"/>
              <a:t> των Αγράφων.</a:t>
            </a:r>
            <a:r>
              <a:rPr lang="el-GR" dirty="0"/>
              <a:t> Είναι η πιο γνωστή Σχολή της περιοχής Ιδρυτής ο Ευγένιος </a:t>
            </a:r>
            <a:r>
              <a:rPr lang="el-GR" dirty="0" err="1"/>
              <a:t>Γιαννουλης</a:t>
            </a:r>
            <a:r>
              <a:rPr lang="el-GR" dirty="0"/>
              <a:t> ο Αιτωλός </a:t>
            </a:r>
            <a:endParaRPr lang="el-GR" b="1" dirty="0"/>
          </a:p>
          <a:p>
            <a:r>
              <a:rPr lang="el-GR" b="1" dirty="0"/>
              <a:t>β) Σχολή Καρπενησίου. </a:t>
            </a:r>
            <a:r>
              <a:rPr lang="el-GR" dirty="0"/>
              <a:t>Στα 1645 ο Ευγένιος </a:t>
            </a:r>
            <a:r>
              <a:rPr lang="el-GR" dirty="0" err="1"/>
              <a:t>Γιαννούλης</a:t>
            </a:r>
            <a:r>
              <a:rPr lang="el-GR" dirty="0"/>
              <a:t> ο Αιτωλός ανακαινίζει το εκκλησάκι της Αγίας Τριάδας στο </a:t>
            </a:r>
            <a:r>
              <a:rPr lang="el-GR" dirty="0" err="1"/>
              <a:t>κέτντρο</a:t>
            </a:r>
            <a:r>
              <a:rPr lang="el-GR" dirty="0"/>
              <a:t> της πόλης, κτίζει οικήματα και λειτουργεί σχολείο, που για 180 περίπου χρόνια θα αποτελέσει θα αποτελέσει κέντρο γραμμάτων και μάλιστα για ανώτερη μόρφωση με μαθητές, κύρια φτωχόπαιδα, αναλαμβάνοντας όλα τα έξοδα για τη μόρφωσή τους. </a:t>
            </a:r>
            <a:endParaRPr lang="el-GR" b="1" dirty="0"/>
          </a:p>
          <a:p>
            <a:r>
              <a:rPr lang="el-GR" b="1" dirty="0"/>
              <a:t>γ) Η Σχολή Προυσού. </a:t>
            </a:r>
            <a:r>
              <a:rPr lang="el-GR" dirty="0"/>
              <a:t>Από τις νεώτερες, στην περιοχή Σχολή (1818-1828) η οποία σώζεται και σήμερα κοντά στο Μοναστήρι του Προυσού.  </a:t>
            </a:r>
            <a:endParaRPr lang="el-GR" b="1" dirty="0"/>
          </a:p>
          <a:p>
            <a:r>
              <a:rPr lang="el-GR" b="1" dirty="0"/>
              <a:t>δ) Σχολή του </a:t>
            </a:r>
            <a:r>
              <a:rPr lang="el-GR" b="1" dirty="0" err="1"/>
              <a:t>Φουρνά</a:t>
            </a:r>
            <a:r>
              <a:rPr lang="el-GR" b="1" dirty="0"/>
              <a:t> </a:t>
            </a:r>
            <a:r>
              <a:rPr lang="el-GR" dirty="0"/>
              <a:t>.Ο </a:t>
            </a:r>
            <a:r>
              <a:rPr lang="el-GR" dirty="0" err="1"/>
              <a:t>Φουρνιώτης</a:t>
            </a:r>
            <a:r>
              <a:rPr lang="el-GR" dirty="0"/>
              <a:t> ιερομόναχος και αγιογράφος Διονύσιος ίδρυσε το Μοναστήρι της "Ζωοδόχου Πηγής" το οποίο τα πρώτα χρόνια λειτούργησε ως Κοινό Σχολείο και αργότερα ο Θεοφάνης την ανέδειξε σε Σχολή για ανώτερες σπουδές.</a:t>
            </a:r>
          </a:p>
          <a:p>
            <a:endParaRPr lang="el-GR" dirty="0"/>
          </a:p>
          <a:p>
            <a:r>
              <a:rPr lang="el-GR" b="1" dirty="0"/>
              <a:t> </a:t>
            </a:r>
            <a:endParaRPr lang="el-GR" dirty="0"/>
          </a:p>
        </p:txBody>
      </p:sp>
      <p:sp>
        <p:nvSpPr>
          <p:cNvPr id="22531" name="7 - Ορθογώνιο"/>
          <p:cNvSpPr>
            <a:spLocks noChangeArrowheads="1"/>
          </p:cNvSpPr>
          <p:nvPr/>
        </p:nvSpPr>
        <p:spPr bwMode="auto">
          <a:xfrm>
            <a:off x="8286750" y="6215063"/>
            <a:ext cx="428625" cy="307975"/>
          </a:xfrm>
          <a:prstGeom prst="rect">
            <a:avLst/>
          </a:prstGeom>
          <a:solidFill>
            <a:srgbClr val="FFFF00"/>
          </a:solidFill>
          <a:ln w="9525">
            <a:solidFill>
              <a:schemeClr val="accent1"/>
            </a:solidFill>
            <a:miter lim="800000"/>
            <a:headEnd/>
            <a:tailEnd/>
          </a:ln>
        </p:spPr>
        <p:txBody>
          <a:bodyPr>
            <a:spAutoFit/>
          </a:bodyPr>
          <a:lstStyle/>
          <a:p>
            <a:r>
              <a:rPr lang="el-GR" b="1"/>
              <a:t>13</a:t>
            </a:r>
            <a:endParaRPr lang="el-G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pic>
        <p:nvPicPr>
          <p:cNvPr id="23554" name="Picture 2" descr="C:\Users\kostas\Pictures\evgen_1.jpg"/>
          <p:cNvPicPr>
            <a:picLocks noGrp="1" noChangeAspect="1" noChangeArrowheads="1"/>
          </p:cNvPicPr>
          <p:nvPr>
            <p:ph idx="1"/>
          </p:nvPr>
        </p:nvPicPr>
        <p:blipFill>
          <a:blip r:embed="rId4" cstate="print"/>
          <a:srcRect/>
          <a:stretch>
            <a:fillRect/>
          </a:stretch>
        </p:blipFill>
        <p:spPr>
          <a:xfrm>
            <a:off x="2714625" y="357188"/>
            <a:ext cx="3143250" cy="4108450"/>
          </a:xfrm>
          <a:noFill/>
        </p:spPr>
      </p:pic>
      <p:sp>
        <p:nvSpPr>
          <p:cNvPr id="23555" name="4 - Ορθογώνιο"/>
          <p:cNvSpPr>
            <a:spLocks noChangeArrowheads="1"/>
          </p:cNvSpPr>
          <p:nvPr/>
        </p:nvSpPr>
        <p:spPr bwMode="auto">
          <a:xfrm>
            <a:off x="2500313" y="4572000"/>
            <a:ext cx="3803650" cy="307975"/>
          </a:xfrm>
          <a:prstGeom prst="rect">
            <a:avLst/>
          </a:prstGeom>
          <a:noFill/>
          <a:ln w="9525">
            <a:noFill/>
            <a:miter lim="800000"/>
            <a:headEnd/>
            <a:tailEnd/>
          </a:ln>
        </p:spPr>
        <p:txBody>
          <a:bodyPr wrap="none">
            <a:spAutoFit/>
          </a:bodyPr>
          <a:lstStyle/>
          <a:p>
            <a:r>
              <a:rPr lang="el-GR"/>
              <a:t> </a:t>
            </a:r>
            <a:r>
              <a:rPr lang="el-GR" b="1" i="1"/>
              <a:t>Όσιος Ευγένιος ο Αιτωλός  (1597-1682)</a:t>
            </a:r>
            <a:endParaRPr lang="el-GR"/>
          </a:p>
        </p:txBody>
      </p:sp>
      <p:sp>
        <p:nvSpPr>
          <p:cNvPr id="23556" name="5 - Ορθογώνιο"/>
          <p:cNvSpPr>
            <a:spLocks noChangeArrowheads="1"/>
          </p:cNvSpPr>
          <p:nvPr/>
        </p:nvSpPr>
        <p:spPr bwMode="auto">
          <a:xfrm>
            <a:off x="2786063" y="4929188"/>
            <a:ext cx="3286125" cy="830262"/>
          </a:xfrm>
          <a:prstGeom prst="rect">
            <a:avLst/>
          </a:prstGeom>
          <a:solidFill>
            <a:srgbClr val="FFFF99"/>
          </a:solidFill>
          <a:ln w="9525">
            <a:noFill/>
            <a:miter lim="800000"/>
            <a:headEnd/>
            <a:tailEnd/>
          </a:ln>
        </p:spPr>
        <p:txBody>
          <a:bodyPr>
            <a:spAutoFit/>
          </a:bodyPr>
          <a:lstStyle/>
          <a:p>
            <a:pPr algn="just"/>
            <a:r>
              <a:rPr lang="el-GR" sz="1600"/>
              <a:t>Λόγιος κληρικός και ένας από τους πιο αξιόλογους δασκάλους του Γένους. </a:t>
            </a:r>
          </a:p>
        </p:txBody>
      </p:sp>
      <p:sp>
        <p:nvSpPr>
          <p:cNvPr id="23557" name="10 - Ορθογώνιο"/>
          <p:cNvSpPr>
            <a:spLocks noChangeArrowheads="1"/>
          </p:cNvSpPr>
          <p:nvPr/>
        </p:nvSpPr>
        <p:spPr bwMode="auto">
          <a:xfrm>
            <a:off x="5715000" y="4214813"/>
            <a:ext cx="428625" cy="307975"/>
          </a:xfrm>
          <a:prstGeom prst="rect">
            <a:avLst/>
          </a:prstGeom>
          <a:solidFill>
            <a:srgbClr val="FFFF00"/>
          </a:solidFill>
          <a:ln w="9525">
            <a:solidFill>
              <a:schemeClr val="accent1"/>
            </a:solidFill>
            <a:miter lim="800000"/>
            <a:headEnd/>
            <a:tailEnd/>
          </a:ln>
        </p:spPr>
        <p:txBody>
          <a:bodyPr>
            <a:spAutoFit/>
          </a:bodyPr>
          <a:lstStyle/>
          <a:p>
            <a:r>
              <a:rPr lang="el-GR" b="1"/>
              <a:t>14</a:t>
            </a:r>
            <a:endParaRPr lang="el-G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pic>
        <p:nvPicPr>
          <p:cNvPr id="25602" name="Picture 4" descr="sxoleio_tourkokratias136"/>
          <p:cNvPicPr>
            <a:picLocks noChangeAspect="1" noChangeArrowheads="1"/>
          </p:cNvPicPr>
          <p:nvPr/>
        </p:nvPicPr>
        <p:blipFill>
          <a:blip r:embed="rId4" cstate="print"/>
          <a:srcRect/>
          <a:stretch>
            <a:fillRect/>
          </a:stretch>
        </p:blipFill>
        <p:spPr bwMode="auto">
          <a:xfrm>
            <a:off x="1285875" y="214313"/>
            <a:ext cx="6178550" cy="4957762"/>
          </a:xfrm>
          <a:prstGeom prst="rect">
            <a:avLst/>
          </a:prstGeom>
          <a:noFill/>
          <a:ln w="9525">
            <a:noFill/>
            <a:miter lim="800000"/>
            <a:headEnd/>
            <a:tailEnd/>
          </a:ln>
        </p:spPr>
      </p:pic>
      <p:sp>
        <p:nvSpPr>
          <p:cNvPr id="25603" name="Text Box 5"/>
          <p:cNvSpPr txBox="1">
            <a:spLocks noChangeArrowheads="1"/>
          </p:cNvSpPr>
          <p:nvPr/>
        </p:nvSpPr>
        <p:spPr bwMode="auto">
          <a:xfrm>
            <a:off x="642938" y="5286375"/>
            <a:ext cx="7858125" cy="1046440"/>
          </a:xfrm>
          <a:prstGeom prst="rect">
            <a:avLst/>
          </a:prstGeom>
          <a:solidFill>
            <a:srgbClr val="FFFF99"/>
          </a:solidFill>
          <a:ln w="9525">
            <a:noFill/>
            <a:miter lim="800000"/>
            <a:headEnd/>
            <a:tailEnd/>
          </a:ln>
        </p:spPr>
        <p:txBody>
          <a:bodyPr>
            <a:spAutoFit/>
          </a:bodyPr>
          <a:lstStyle/>
          <a:p>
            <a:pPr algn="ctr"/>
            <a:r>
              <a:rPr lang="el-GR" sz="1600" b="1" dirty="0"/>
              <a:t>Σχολική τάξη από το εξώφυλλο του βιβλίου </a:t>
            </a:r>
            <a:r>
              <a:rPr lang="el-GR" sz="1600" b="1" i="1" dirty="0" err="1"/>
              <a:t>Αλφαβητάριον</a:t>
            </a:r>
            <a:r>
              <a:rPr lang="el-GR" sz="1600" b="1" i="1" dirty="0"/>
              <a:t> Μικρόν…</a:t>
            </a:r>
            <a:r>
              <a:rPr lang="el-GR" sz="1600" b="1" dirty="0"/>
              <a:t> Βιέννη 1816 </a:t>
            </a:r>
          </a:p>
          <a:p>
            <a:r>
              <a:rPr lang="el-GR" sz="1600" b="1" dirty="0"/>
              <a:t> </a:t>
            </a:r>
          </a:p>
          <a:p>
            <a:endParaRPr lang="el-GR" dirty="0"/>
          </a:p>
        </p:txBody>
      </p:sp>
      <p:sp>
        <p:nvSpPr>
          <p:cNvPr id="6" name="10 - Ορθογώνιο"/>
          <p:cNvSpPr>
            <a:spLocks noChangeArrowheads="1"/>
          </p:cNvSpPr>
          <p:nvPr/>
        </p:nvSpPr>
        <p:spPr bwMode="auto">
          <a:xfrm>
            <a:off x="7358063" y="4857750"/>
            <a:ext cx="428625" cy="307975"/>
          </a:xfrm>
          <a:prstGeom prst="rect">
            <a:avLst/>
          </a:prstGeom>
          <a:solidFill>
            <a:srgbClr val="FFFF00"/>
          </a:solidFill>
          <a:ln w="9525">
            <a:solidFill>
              <a:schemeClr val="tx1">
                <a:lumMod val="95000"/>
                <a:lumOff val="5000"/>
              </a:schemeClr>
            </a:solidFill>
            <a:miter lim="800000"/>
            <a:headEnd/>
            <a:tailEnd/>
          </a:ln>
        </p:spPr>
        <p:txBody>
          <a:bodyPr>
            <a:spAutoFit/>
          </a:bodyPr>
          <a:lstStyle/>
          <a:p>
            <a:pPr>
              <a:defRPr/>
            </a:pPr>
            <a:r>
              <a:rPr lang="el-GR" dirty="0"/>
              <a:t>15</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7650" name="2 - Θέση περιεχομένου"/>
          <p:cNvSpPr>
            <a:spLocks noGrp="1"/>
          </p:cNvSpPr>
          <p:nvPr>
            <p:ph idx="1"/>
          </p:nvPr>
        </p:nvSpPr>
        <p:spPr>
          <a:xfrm>
            <a:off x="428625" y="928688"/>
            <a:ext cx="8229600" cy="5286375"/>
          </a:xfrm>
          <a:solidFill>
            <a:srgbClr val="FFFF99"/>
          </a:solidFill>
        </p:spPr>
        <p:txBody>
          <a:bodyPr/>
          <a:lstStyle/>
          <a:p>
            <a:pPr algn="just">
              <a:buFont typeface="Wingdings" pitchFamily="2" charset="2"/>
              <a:buNone/>
            </a:pPr>
            <a:r>
              <a:rPr lang="el-GR" sz="2400" smtClean="0"/>
              <a:t>	</a:t>
            </a:r>
            <a:r>
              <a:rPr lang="el-GR" sz="2000" b="1" smtClean="0">
                <a:latin typeface="Tahoma" pitchFamily="34" charset="0"/>
                <a:cs typeface="Tahoma" pitchFamily="34" charset="0"/>
              </a:rPr>
              <a:t>«…. τρεις είναι οι κύκλοι σπουδών που προσφέρονται κατά την περίοδο αυτή. Ο πρώτος, ο κατώτερος, παρέχει τη στοιχειώδη μόρφωση, και είναι το λεγόμενο σχολείο των κοινών και ιερών γραμμάτων, ο δεύτερος, ο μέσος, παρέχει την ελληνοπαιδεία, δηλαδή την τεχνολογία της αρχαίας ελληνικής γλώσσας (γραμματική- σύνταξη- κείμενα) και είναι το λεγόμενο ελληνικό σχολείο.</a:t>
            </a:r>
            <a:r>
              <a:rPr lang="el-GR" sz="2000" smtClean="0"/>
              <a:t> </a:t>
            </a:r>
            <a:r>
              <a:rPr lang="el-GR" sz="2000" b="1" smtClean="0">
                <a:latin typeface="Tahoma" pitchFamily="34" charset="0"/>
                <a:cs typeface="Tahoma" pitchFamily="34" charset="0"/>
              </a:rPr>
              <a:t>Ο τρίτος , ο ανώτερος παρέχει, τη μελέτη της φιλοσοφίας και των επιστημών. Ο πρώτος κύκλος παρουσιάζεται συνήθως ανεξάρτητος, και αυτή είναι η επικρατέστερη μορφή του.»</a:t>
            </a:r>
          </a:p>
          <a:p>
            <a:pPr algn="just">
              <a:buFont typeface="Wingdings" pitchFamily="2" charset="2"/>
              <a:buNone/>
            </a:pPr>
            <a:endParaRPr lang="el-GR" sz="2400" smtClean="0"/>
          </a:p>
          <a:p>
            <a:pPr algn="just">
              <a:buFont typeface="Wingdings" pitchFamily="2" charset="2"/>
              <a:buNone/>
            </a:pPr>
            <a:r>
              <a:rPr lang="el-GR" sz="2400" smtClean="0"/>
              <a:t>	</a:t>
            </a:r>
            <a:r>
              <a:rPr lang="el-GR" sz="2000" smtClean="0">
                <a:cs typeface="Tahoma" pitchFamily="34" charset="0"/>
              </a:rPr>
              <a:t>Πηγή: Ιστορία του Ελληνικού  Έθνους, (1975), τ. ΙΑ, σελ. 306, Αθήνα: Εκδοτική Αθηνών</a:t>
            </a:r>
          </a:p>
          <a:p>
            <a:pPr algn="just">
              <a:buFont typeface="Wingdings" pitchFamily="2" charset="2"/>
              <a:buNone/>
            </a:pPr>
            <a:endParaRPr lang="el-GR" sz="2400" smtClean="0"/>
          </a:p>
          <a:p>
            <a:pPr algn="just">
              <a:buFont typeface="Wingdings" pitchFamily="2" charset="2"/>
              <a:buNone/>
            </a:pPr>
            <a:r>
              <a:rPr lang="el-GR" sz="2400" smtClean="0"/>
              <a:t>	</a:t>
            </a:r>
          </a:p>
          <a:p>
            <a:pPr algn="just">
              <a:buFont typeface="Wingdings" pitchFamily="2" charset="2"/>
              <a:buNone/>
            </a:pPr>
            <a:endParaRPr lang="el-GR" sz="2400" smtClean="0"/>
          </a:p>
          <a:p>
            <a:pPr algn="just">
              <a:buFont typeface="Wingdings" pitchFamily="2" charset="2"/>
              <a:buNone/>
            </a:pPr>
            <a:endParaRPr lang="el-GR" sz="2400" smtClean="0"/>
          </a:p>
          <a:p>
            <a:pPr algn="just">
              <a:buFont typeface="Wingdings" pitchFamily="2" charset="2"/>
              <a:buNone/>
            </a:pPr>
            <a:r>
              <a:rPr lang="el-GR" sz="2400" smtClean="0"/>
              <a:t> </a:t>
            </a:r>
          </a:p>
        </p:txBody>
      </p:sp>
      <p:sp>
        <p:nvSpPr>
          <p:cNvPr id="26627" name="10 - Ορθογώνιο"/>
          <p:cNvSpPr>
            <a:spLocks noChangeArrowheads="1"/>
          </p:cNvSpPr>
          <p:nvPr/>
        </p:nvSpPr>
        <p:spPr bwMode="auto">
          <a:xfrm>
            <a:off x="8572500" y="6000750"/>
            <a:ext cx="428625" cy="307975"/>
          </a:xfrm>
          <a:prstGeom prst="rect">
            <a:avLst/>
          </a:prstGeom>
          <a:solidFill>
            <a:srgbClr val="FFFF00"/>
          </a:solidFill>
          <a:ln w="9525">
            <a:solidFill>
              <a:schemeClr val="tx1">
                <a:lumMod val="95000"/>
                <a:lumOff val="5000"/>
              </a:schemeClr>
            </a:solidFill>
            <a:miter lim="800000"/>
            <a:headEnd/>
            <a:tailEnd/>
          </a:ln>
        </p:spPr>
        <p:txBody>
          <a:bodyPr>
            <a:spAutoFit/>
          </a:bodyPr>
          <a:lstStyle/>
          <a:p>
            <a:pPr>
              <a:defRPr/>
            </a:pPr>
            <a:r>
              <a:rPr lang="el-GR" dirty="0"/>
              <a:t>16</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735013" y="333375"/>
            <a:ext cx="7940675" cy="4986338"/>
          </a:xfrm>
          <a:prstGeom prst="rect">
            <a:avLst/>
          </a:prstGeom>
          <a:solidFill>
            <a:srgbClr val="FFFF99"/>
          </a:solidFill>
          <a:ln w="9525">
            <a:noFill/>
            <a:miter lim="800000"/>
            <a:headEnd/>
            <a:tailEnd/>
          </a:ln>
        </p:spPr>
        <p:txBody>
          <a:bodyPr>
            <a:spAutoFit/>
          </a:bodyPr>
          <a:lstStyle/>
          <a:p>
            <a:pPr algn="just"/>
            <a:r>
              <a:rPr lang="el-GR" sz="2200" b="1">
                <a:cs typeface="Tahoma" pitchFamily="34" charset="0"/>
              </a:rPr>
              <a:t>Τα σχολεία την περίοδο αυτή είναι διαβαθμισμένα σε κοινά (της στοιχειώδους παιδείας) και των εγκυκλίων γραμμάτων, ελληνιστικός θεσμός που μέσω του Βυζαντίου επιβίωσε ως και τα χρόνια του Καποδίστρια. Κύρια αποστολή των σχολείων αποτελεί η διδασκαλία της επίσημης γλώσσας, δηλαδή της Αρχαίας Ελληνικής. Στα κοινά σχολεία διδάσκεται η Οκτώηχος, το Ψαλτήρι και άλλα λειτουργικά βιβλία, με κύριο στόχο την κατάρτιση ψαλτών και παπάδων. Στα σχολεία των εγκυκλίων γραμμάτων διδάσκονται στην αρχή της περιόδου αυτής οι αρχαίοι ποιητές και στο τέλος κυριαρχούν οι αρχαίοι ρήτορες. </a:t>
            </a:r>
          </a:p>
          <a:p>
            <a:endParaRPr lang="el-GR" b="1"/>
          </a:p>
          <a:p>
            <a:r>
              <a:rPr lang="el-GR" sz="2000">
                <a:cs typeface="Tahoma" pitchFamily="34" charset="0"/>
              </a:rPr>
              <a:t>Πηγή: Συμεωνίδης Π. Χαράλαμπος ,( 1999), </a:t>
            </a:r>
            <a:r>
              <a:rPr lang="el-GR" sz="2000" i="1">
                <a:cs typeface="Tahoma" pitchFamily="34" charset="0"/>
              </a:rPr>
              <a:t>Ιστορία της Ελληνικής Γλώσσας, </a:t>
            </a:r>
            <a:r>
              <a:rPr lang="el-GR" sz="2000">
                <a:cs typeface="Tahoma" pitchFamily="34" charset="0"/>
              </a:rPr>
              <a:t>σ. 180-187 , Αθήνα :ΕΛ.Ι.Α.</a:t>
            </a:r>
          </a:p>
        </p:txBody>
      </p:sp>
      <p:sp>
        <p:nvSpPr>
          <p:cNvPr id="5" name="10 - Ορθογώνιο"/>
          <p:cNvSpPr>
            <a:spLocks noChangeArrowheads="1"/>
          </p:cNvSpPr>
          <p:nvPr/>
        </p:nvSpPr>
        <p:spPr bwMode="auto">
          <a:xfrm>
            <a:off x="8501063" y="5214938"/>
            <a:ext cx="428625" cy="307975"/>
          </a:xfrm>
          <a:prstGeom prst="rect">
            <a:avLst/>
          </a:prstGeom>
          <a:solidFill>
            <a:srgbClr val="FFFF00"/>
          </a:solidFill>
          <a:ln w="9525">
            <a:solidFill>
              <a:schemeClr val="tx1">
                <a:lumMod val="95000"/>
                <a:lumOff val="5000"/>
              </a:schemeClr>
            </a:solidFill>
            <a:miter lim="800000"/>
            <a:headEnd/>
            <a:tailEnd/>
          </a:ln>
        </p:spPr>
        <p:txBody>
          <a:bodyPr>
            <a:spAutoFit/>
          </a:bodyPr>
          <a:lstStyle/>
          <a:p>
            <a:pPr>
              <a:defRPr/>
            </a:pPr>
            <a:r>
              <a:rPr lang="el-GR" dirty="0"/>
              <a:t>17</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9698" name="2 - Θέση περιεχομένου"/>
          <p:cNvSpPr>
            <a:spLocks noGrp="1"/>
          </p:cNvSpPr>
          <p:nvPr>
            <p:ph idx="1"/>
          </p:nvPr>
        </p:nvSpPr>
        <p:spPr>
          <a:xfrm>
            <a:off x="357188" y="214313"/>
            <a:ext cx="8186737" cy="5929312"/>
          </a:xfrm>
          <a:solidFill>
            <a:srgbClr val="FFFF99"/>
          </a:solidFill>
        </p:spPr>
        <p:txBody>
          <a:bodyPr/>
          <a:lstStyle/>
          <a:p>
            <a:pPr algn="just">
              <a:buFont typeface="Wingdings" pitchFamily="2" charset="2"/>
              <a:buNone/>
            </a:pPr>
            <a:r>
              <a:rPr lang="el-GR" sz="2000" b="1" smtClean="0">
                <a:latin typeface="Tahoma" pitchFamily="34" charset="0"/>
                <a:cs typeface="Tahoma" pitchFamily="34" charset="0"/>
              </a:rPr>
              <a:t>	Ως προς το διδακτικό περιεχόμενο των κύκλων […] στον κατώτερο ο στόχος είναι εντελώς συγκεκριμένος και περιορισμένων απαιτήσεων. Ο μαθητής πρέπει να μάθει ανάγνωση, γραφή και αριθμητική […] και η φοίτηση εκτείνεται από 1-5 έτη, ανάλογα προς την ικανότητα του μαθητή αλλά φυσικά και του δασκάλου. […] Ο πρωτόπειρος μαθητής ασκείται με κείμενα καθαρά θρησκευτικά (Οκτώηχος, Ψαλτήρι, Πράξεις και Επιστολές Αποστόλων, Τριώδιο, Ανθολόγιο κλπ.) σε μια γλώσσα που του είναι φυσικά ξένη και αδιάφορη. Είναι συνεπώς αναπόφευκτο το μάθημα να παίρνει εντελώς παθητικό χαρακτήρα. Το Αλφαβητάριο ως έντυπο θα αργήσει να κάνει την εμφάνιση του […] μόλις το 1771.</a:t>
            </a:r>
          </a:p>
          <a:p>
            <a:pPr algn="just">
              <a:buFont typeface="Wingdings" pitchFamily="2" charset="2"/>
              <a:buNone/>
            </a:pPr>
            <a:endParaRPr lang="el-GR" sz="2400" smtClean="0"/>
          </a:p>
          <a:p>
            <a:pPr algn="just">
              <a:buFont typeface="Wingdings" pitchFamily="2" charset="2"/>
              <a:buNone/>
            </a:pPr>
            <a:r>
              <a:rPr lang="el-GR" sz="2400" smtClean="0"/>
              <a:t>	</a:t>
            </a:r>
            <a:r>
              <a:rPr lang="el-GR" sz="2000" smtClean="0">
                <a:latin typeface="Tahoma" pitchFamily="34" charset="0"/>
                <a:cs typeface="Tahoma" pitchFamily="34" charset="0"/>
              </a:rPr>
              <a:t>Πηγή: Ιστορία του Ελληνικού  Έθνους, (1975), τ. ΙΑ, σελ. 323-324, Αθήνα: Εκδοτική Αθηνών </a:t>
            </a:r>
          </a:p>
          <a:p>
            <a:pPr algn="just">
              <a:buFont typeface="Wingdings" pitchFamily="2" charset="2"/>
              <a:buNone/>
            </a:pPr>
            <a:r>
              <a:rPr lang="el-GR" sz="2400" smtClean="0"/>
              <a:t>	</a:t>
            </a:r>
          </a:p>
          <a:p>
            <a:pPr algn="just">
              <a:buFont typeface="Wingdings" pitchFamily="2" charset="2"/>
              <a:buNone/>
            </a:pPr>
            <a:r>
              <a:rPr lang="el-GR" sz="2400" smtClean="0"/>
              <a:t>	</a:t>
            </a:r>
          </a:p>
          <a:p>
            <a:pPr algn="just">
              <a:buFont typeface="Wingdings" pitchFamily="2" charset="2"/>
              <a:buNone/>
            </a:pPr>
            <a:endParaRPr lang="el-GR" sz="2400" smtClean="0"/>
          </a:p>
        </p:txBody>
      </p:sp>
      <p:sp>
        <p:nvSpPr>
          <p:cNvPr id="3" name="10 - Ορθογώνιο"/>
          <p:cNvSpPr>
            <a:spLocks noChangeArrowheads="1"/>
          </p:cNvSpPr>
          <p:nvPr/>
        </p:nvSpPr>
        <p:spPr bwMode="auto">
          <a:xfrm>
            <a:off x="8429625" y="5929313"/>
            <a:ext cx="428625" cy="307975"/>
          </a:xfrm>
          <a:prstGeom prst="rect">
            <a:avLst/>
          </a:prstGeom>
          <a:solidFill>
            <a:srgbClr val="FFFF00"/>
          </a:solidFill>
          <a:ln w="9525">
            <a:solidFill>
              <a:schemeClr val="tx1">
                <a:lumMod val="95000"/>
                <a:lumOff val="5000"/>
              </a:schemeClr>
            </a:solidFill>
            <a:miter lim="800000"/>
            <a:headEnd/>
            <a:tailEnd/>
          </a:ln>
        </p:spPr>
        <p:txBody>
          <a:bodyPr>
            <a:spAutoFit/>
          </a:bodyPr>
          <a:lstStyle/>
          <a:p>
            <a:pPr>
              <a:defRPr/>
            </a:pPr>
            <a:r>
              <a:rPr lang="el-GR" dirty="0"/>
              <a:t>18</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0722" name="Text Box 5"/>
          <p:cNvSpPr txBox="1">
            <a:spLocks noChangeArrowheads="1"/>
          </p:cNvSpPr>
          <p:nvPr/>
        </p:nvSpPr>
        <p:spPr bwMode="auto">
          <a:xfrm>
            <a:off x="928688" y="4286250"/>
            <a:ext cx="7724775" cy="1569660"/>
          </a:xfrm>
          <a:prstGeom prst="rect">
            <a:avLst/>
          </a:prstGeom>
          <a:solidFill>
            <a:srgbClr val="FFFF99"/>
          </a:solidFill>
          <a:ln w="9525">
            <a:noFill/>
            <a:miter lim="800000"/>
            <a:headEnd/>
            <a:tailEnd/>
          </a:ln>
        </p:spPr>
        <p:txBody>
          <a:bodyPr>
            <a:spAutoFit/>
          </a:bodyPr>
          <a:lstStyle/>
          <a:p>
            <a:r>
              <a:rPr lang="el-GR" sz="1600" b="1" dirty="0"/>
              <a:t>Παπά-Γεωργίου του </a:t>
            </a:r>
            <a:r>
              <a:rPr lang="el-GR" sz="1600" b="1" dirty="0" err="1"/>
              <a:t>Σιατιστέως</a:t>
            </a:r>
            <a:r>
              <a:rPr lang="el-GR" sz="1600" b="1" dirty="0"/>
              <a:t>, </a:t>
            </a:r>
            <a:r>
              <a:rPr lang="el-GR" sz="1600" b="1" dirty="0" err="1"/>
              <a:t>Αλφαβητάριον</a:t>
            </a:r>
            <a:r>
              <a:rPr lang="el-GR" sz="1600" b="1" dirty="0"/>
              <a:t>. Βιέννη 1771. Το αρχαιότερο Νεοελληνικό αλφαβητάριο</a:t>
            </a:r>
            <a:endParaRPr lang="el-GR" sz="1600" dirty="0"/>
          </a:p>
          <a:p>
            <a:r>
              <a:rPr lang="el-GR" sz="1600" dirty="0"/>
              <a:t>Κατά την περίοδο της τουρκοκρατίας το </a:t>
            </a:r>
            <a:r>
              <a:rPr lang="el-GR" sz="1600" dirty="0" err="1"/>
              <a:t>οκτωήχι</a:t>
            </a:r>
            <a:r>
              <a:rPr lang="el-GR" sz="1600" dirty="0"/>
              <a:t> χρησιμοποιήθηκε για τη διδασκαλία της ανάγνωσης και γραφής. Το πρώτο γνωστό ελληνικό αλφαβητάριο είναι το μέγα </a:t>
            </a:r>
            <a:r>
              <a:rPr lang="el-GR" sz="1600" dirty="0" err="1"/>
              <a:t>αλφαβητάριον</a:t>
            </a:r>
            <a:r>
              <a:rPr lang="el-GR" sz="1600" dirty="0"/>
              <a:t> που εκδόθηκε στη Βιέννη το 1771. </a:t>
            </a:r>
            <a:endParaRPr lang="en-US" sz="1600" b="1" dirty="0"/>
          </a:p>
          <a:p>
            <a:endParaRPr lang="en-US" sz="1600" b="1" dirty="0"/>
          </a:p>
        </p:txBody>
      </p:sp>
      <p:pic>
        <p:nvPicPr>
          <p:cNvPr id="31747" name="Picture 6" descr="ΟΚΤΩΉΧΙ"/>
          <p:cNvPicPr>
            <a:picLocks noChangeAspect="1" noChangeArrowheads="1"/>
          </p:cNvPicPr>
          <p:nvPr/>
        </p:nvPicPr>
        <p:blipFill>
          <a:blip r:embed="rId4" cstate="print"/>
          <a:srcRect/>
          <a:stretch>
            <a:fillRect/>
          </a:stretch>
        </p:blipFill>
        <p:spPr bwMode="auto">
          <a:xfrm>
            <a:off x="1357313" y="285750"/>
            <a:ext cx="6643687" cy="3802063"/>
          </a:xfrm>
          <a:prstGeom prst="rect">
            <a:avLst/>
          </a:prstGeom>
          <a:noFill/>
          <a:ln w="9525">
            <a:solidFill>
              <a:schemeClr val="tx1">
                <a:lumMod val="95000"/>
                <a:lumOff val="5000"/>
              </a:schemeClr>
            </a:solidFill>
            <a:miter lim="800000"/>
            <a:headEnd/>
            <a:tailEnd/>
          </a:ln>
        </p:spPr>
      </p:pic>
      <p:sp>
        <p:nvSpPr>
          <p:cNvPr id="5" name="10 - Ορθογώνιο"/>
          <p:cNvSpPr>
            <a:spLocks noChangeArrowheads="1"/>
          </p:cNvSpPr>
          <p:nvPr/>
        </p:nvSpPr>
        <p:spPr bwMode="auto">
          <a:xfrm>
            <a:off x="7929563" y="3857625"/>
            <a:ext cx="428625" cy="307975"/>
          </a:xfrm>
          <a:prstGeom prst="rect">
            <a:avLst/>
          </a:prstGeom>
          <a:solidFill>
            <a:srgbClr val="FFFF00"/>
          </a:solidFill>
          <a:ln w="9525">
            <a:solidFill>
              <a:schemeClr val="tx1">
                <a:lumMod val="95000"/>
                <a:lumOff val="5000"/>
              </a:schemeClr>
            </a:solidFill>
            <a:miter lim="800000"/>
            <a:headEnd/>
            <a:tailEnd/>
          </a:ln>
        </p:spPr>
        <p:txBody>
          <a:bodyPr>
            <a:spAutoFit/>
          </a:bodyPr>
          <a:lstStyle/>
          <a:p>
            <a:pPr>
              <a:defRPr/>
            </a:pPr>
            <a:r>
              <a:rPr lang="el-GR" dirty="0"/>
              <a:t>19</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pic>
        <p:nvPicPr>
          <p:cNvPr id="4" name="Picture 4" descr="books"/>
          <p:cNvPicPr>
            <a:picLocks noGrp="1" noChangeAspect="1" noChangeArrowheads="1"/>
          </p:cNvPicPr>
          <p:nvPr>
            <p:ph idx="1"/>
          </p:nvPr>
        </p:nvPicPr>
        <p:blipFill>
          <a:blip r:embed="rId4" cstate="print">
            <a:lum bright="-20000" contrast="20000"/>
          </a:blip>
          <a:srcRect l="37500" t="42079"/>
          <a:stretch>
            <a:fillRect/>
          </a:stretch>
        </p:blipFill>
        <p:spPr>
          <a:xfrm>
            <a:off x="2500313" y="142875"/>
            <a:ext cx="3214687" cy="4656138"/>
          </a:xfrm>
          <a:ln>
            <a:solidFill>
              <a:schemeClr val="tx1">
                <a:lumMod val="95000"/>
                <a:lumOff val="5000"/>
              </a:schemeClr>
            </a:solidFill>
          </a:ln>
        </p:spPr>
      </p:pic>
      <p:sp>
        <p:nvSpPr>
          <p:cNvPr id="31747" name="4 - TextBox"/>
          <p:cNvSpPr txBox="1">
            <a:spLocks noChangeArrowheads="1"/>
          </p:cNvSpPr>
          <p:nvPr/>
        </p:nvSpPr>
        <p:spPr bwMode="auto">
          <a:xfrm>
            <a:off x="2071688" y="4929188"/>
            <a:ext cx="4572000" cy="1570037"/>
          </a:xfrm>
          <a:prstGeom prst="rect">
            <a:avLst/>
          </a:prstGeom>
          <a:solidFill>
            <a:srgbClr val="FFFF99"/>
          </a:solidFill>
          <a:ln w="9525">
            <a:noFill/>
            <a:miter lim="800000"/>
            <a:headEnd/>
            <a:tailEnd/>
          </a:ln>
        </p:spPr>
        <p:txBody>
          <a:bodyPr>
            <a:spAutoFit/>
          </a:bodyPr>
          <a:lstStyle/>
          <a:p>
            <a:pPr algn="just"/>
            <a:r>
              <a:rPr lang="el-GR" sz="1600" b="1"/>
              <a:t>Εξώφυλλο θρησκευτικού  βιβλίου  </a:t>
            </a:r>
            <a:r>
              <a:rPr lang="el-GR" sz="1600"/>
              <a:t>με τη βοήθεια των οποίου διδάσκονταν ανάγνωση και γραφή.</a:t>
            </a:r>
          </a:p>
          <a:p>
            <a:r>
              <a:rPr lang="en-US" sz="1600"/>
              <a:t>A</a:t>
            </a:r>
            <a:r>
              <a:rPr lang="el-GR" sz="1600"/>
              <a:t>νακτήθηκε την 23-4-2009 από: </a:t>
            </a:r>
            <a:r>
              <a:rPr lang="en-GB" sz="1600">
                <a:hlinkClick r:id="rId5"/>
              </a:rPr>
              <a:t>educmus.ppp.uoa.gr/book1-gr.html</a:t>
            </a:r>
            <a:r>
              <a:rPr lang="el-GR" sz="1600"/>
              <a:t> </a:t>
            </a:r>
          </a:p>
          <a:p>
            <a:pPr algn="just"/>
            <a:endParaRPr lang="el-GR" sz="1600"/>
          </a:p>
        </p:txBody>
      </p:sp>
      <p:sp>
        <p:nvSpPr>
          <p:cNvPr id="6" name="10 - Ορθογώνιο"/>
          <p:cNvSpPr>
            <a:spLocks noChangeArrowheads="1"/>
          </p:cNvSpPr>
          <p:nvPr/>
        </p:nvSpPr>
        <p:spPr bwMode="auto">
          <a:xfrm>
            <a:off x="5643563" y="4572000"/>
            <a:ext cx="428625" cy="307975"/>
          </a:xfrm>
          <a:prstGeom prst="rect">
            <a:avLst/>
          </a:prstGeom>
          <a:solidFill>
            <a:srgbClr val="FFFF00"/>
          </a:solidFill>
          <a:ln w="9525">
            <a:solidFill>
              <a:schemeClr val="tx1">
                <a:lumMod val="95000"/>
                <a:lumOff val="5000"/>
              </a:schemeClr>
            </a:solidFill>
            <a:miter lim="800000"/>
            <a:headEnd/>
            <a:tailEnd/>
          </a:ln>
        </p:spPr>
        <p:txBody>
          <a:bodyPr>
            <a:spAutoFit/>
          </a:bodyPr>
          <a:lstStyle/>
          <a:p>
            <a:pPr>
              <a:defRPr/>
            </a:pPr>
            <a:r>
              <a:rPr lang="el-GR" dirty="0"/>
              <a:t>20</a:t>
            </a:r>
          </a:p>
        </p:txBody>
      </p:sp>
      <p:sp>
        <p:nvSpPr>
          <p:cNvPr id="8" name="7 - Κουμπί ενέργειας: Επιστροφή">
            <a:hlinkClick r:id="" action="ppaction://noaction" highlightClick="1"/>
          </p:cNvPr>
          <p:cNvSpPr/>
          <p:nvPr/>
        </p:nvSpPr>
        <p:spPr>
          <a:xfrm>
            <a:off x="4000500" y="6500813"/>
            <a:ext cx="428625" cy="357187"/>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7" name="6 - Κουμπί ενέργειας: Έγγραφο">
            <a:hlinkClick r:id="rId6" action="ppaction://hlinksldjump" highlightClick="1"/>
          </p:cNvPr>
          <p:cNvSpPr/>
          <p:nvPr/>
        </p:nvSpPr>
        <p:spPr>
          <a:xfrm>
            <a:off x="8786813" y="6643688"/>
            <a:ext cx="357187" cy="214312"/>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357188" y="404813"/>
            <a:ext cx="8462962" cy="5770562"/>
          </a:xfrm>
          <a:prstGeom prst="rect">
            <a:avLst/>
          </a:prstGeom>
          <a:solidFill>
            <a:srgbClr val="FFFF99"/>
          </a:solidFill>
          <a:ln w="9525">
            <a:noFill/>
            <a:miter lim="800000"/>
            <a:headEnd/>
            <a:tailEnd/>
          </a:ln>
        </p:spPr>
        <p:txBody>
          <a:bodyPr>
            <a:spAutoFit/>
          </a:bodyPr>
          <a:lstStyle/>
          <a:p>
            <a:pPr algn="just">
              <a:lnSpc>
                <a:spcPct val="150000"/>
              </a:lnSpc>
            </a:pPr>
            <a:r>
              <a:rPr lang="el-GR" sz="1800" b="1"/>
              <a:t>«Πολλά ελληνικά σχολεία, πρωτοποριακά για την εποχή τους, δημιουργούνται σε όλη την έκταση της Οθωμανικής Αυτοκρατορίας. Ονομαστά ήταν τα σχολεία των Ιωαννίνων ("Γιάννενα, πρώτα στα γράμματα ..."), Σμύρνης (Ευαγγελική Σχολή, Φιλολογικό Γυμνάσιο), η Ακαδημία Ιασίου, η Αθωνιάς του Αγίου Ορους, η Σχολή Κυδωνιών, της Χίου κ.α. Ακόμη και τα μικρά χωριά έγιναν κέντρα μεγάλης εκπαιδευτικής δραστηριότητας και ακτινοβολίας, με σχολεία που παρείχαν σπουδές υψηλού επιπέδου: Ζαγορά, Αμπελάκια, Σιάτιστα, Μέτσοβο, Πάτμος, Τσαριτσάνη, Τύρναβος κτλ. Μια κοσμογονία χωρίς προηγούμενο, ενώ το Έθνος όδευε προς την Παλιγγενεσία.» </a:t>
            </a:r>
          </a:p>
          <a:p>
            <a:pPr algn="just"/>
            <a:endParaRPr lang="el-GR" sz="1800" b="1"/>
          </a:p>
          <a:p>
            <a:pPr algn="just">
              <a:lnSpc>
                <a:spcPct val="150000"/>
              </a:lnSpc>
            </a:pPr>
            <a:r>
              <a:rPr lang="el-GR" sz="1800" b="1"/>
              <a:t>Μελικέρτης Ιωάννης, άρθρο, ανακτήθηκε την 23-4-2009 από: http://www.tetraktys.org/subchoises/istorika/arthra/kryfosxolio11.htm</a:t>
            </a:r>
          </a:p>
        </p:txBody>
      </p:sp>
      <p:sp>
        <p:nvSpPr>
          <p:cNvPr id="5" name="10 - Ορθογώνιο"/>
          <p:cNvSpPr>
            <a:spLocks noChangeArrowheads="1"/>
          </p:cNvSpPr>
          <p:nvPr/>
        </p:nvSpPr>
        <p:spPr bwMode="auto">
          <a:xfrm>
            <a:off x="8572500" y="5929313"/>
            <a:ext cx="428625" cy="307975"/>
          </a:xfrm>
          <a:prstGeom prst="rect">
            <a:avLst/>
          </a:prstGeom>
          <a:solidFill>
            <a:srgbClr val="FFFF00"/>
          </a:solidFill>
          <a:ln w="9525">
            <a:solidFill>
              <a:schemeClr val="tx1">
                <a:lumMod val="95000"/>
                <a:lumOff val="5000"/>
              </a:schemeClr>
            </a:solidFill>
            <a:miter lim="800000"/>
            <a:headEnd/>
            <a:tailEnd/>
          </a:ln>
        </p:spPr>
        <p:txBody>
          <a:bodyPr>
            <a:spAutoFit/>
          </a:bodyPr>
          <a:lstStyle/>
          <a:p>
            <a:pPr>
              <a:defRPr/>
            </a:pPr>
            <a:r>
              <a:rPr lang="el-GR" b="1" dirty="0"/>
              <a:t>2</a:t>
            </a:r>
            <a:r>
              <a:rPr lang="en-US" b="1" dirty="0"/>
              <a:t>1</a:t>
            </a: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1266" name="1 - Τίτλος"/>
          <p:cNvSpPr>
            <a:spLocks noGrp="1"/>
          </p:cNvSpPr>
          <p:nvPr>
            <p:ph type="title"/>
          </p:nvPr>
        </p:nvSpPr>
        <p:spPr>
          <a:xfrm>
            <a:off x="428625" y="214313"/>
            <a:ext cx="8229600" cy="714375"/>
          </a:xfrm>
        </p:spPr>
        <p:txBody>
          <a:bodyPr/>
          <a:lstStyle/>
          <a:p>
            <a:r>
              <a:rPr lang="el-GR" sz="2800" b="1" smtClean="0"/>
              <a:t>Η Εκπαίδευση στα χρόνια της Οθωμανικής κυριαρχίας</a:t>
            </a:r>
          </a:p>
        </p:txBody>
      </p:sp>
      <p:sp>
        <p:nvSpPr>
          <p:cNvPr id="11267" name="2 - Θέση περιεχομένου"/>
          <p:cNvSpPr>
            <a:spLocks noGrp="1"/>
          </p:cNvSpPr>
          <p:nvPr>
            <p:ph idx="1"/>
          </p:nvPr>
        </p:nvSpPr>
        <p:spPr>
          <a:xfrm>
            <a:off x="428625" y="785813"/>
            <a:ext cx="8229600" cy="2500312"/>
          </a:xfrm>
        </p:spPr>
        <p:txBody>
          <a:bodyPr/>
          <a:lstStyle/>
          <a:p>
            <a:pPr algn="just">
              <a:buFont typeface="Wingdings" pitchFamily="2" charset="2"/>
              <a:buNone/>
            </a:pPr>
            <a:r>
              <a:rPr lang="el-GR" sz="2000" smtClean="0"/>
              <a:t>	</a:t>
            </a:r>
            <a:r>
              <a:rPr lang="el-GR" sz="2100" b="1" smtClean="0">
                <a:solidFill>
                  <a:srgbClr val="660066"/>
                </a:solidFill>
              </a:rPr>
              <a:t>Μετά την κατάκτηση της Κωνσταντινούπολης από τους Οθωμανούς Τούρκους και τη σταδιακή κυριαρχία τους σε όλες τις περιοχές της Βυζαντινής αυτοκρατορίας, ο ελληνισμός έμπαινε σε μια κρίσιμη περίοδο, όπου κινδύνευε η πολιτισμική του παράδοση και η πνευματική του συνοχή</a:t>
            </a:r>
            <a:r>
              <a:rPr lang="en-US" sz="2100" b="1" smtClean="0">
                <a:solidFill>
                  <a:srgbClr val="660066"/>
                </a:solidFill>
              </a:rPr>
              <a:t> </a:t>
            </a:r>
            <a:r>
              <a:rPr lang="el-GR" sz="2100" b="1" smtClean="0">
                <a:solidFill>
                  <a:srgbClr val="660066"/>
                </a:solidFill>
              </a:rPr>
              <a:t>λόγω της μη συνέχισης της βυζαντινής παιδείας.</a:t>
            </a:r>
          </a:p>
          <a:p>
            <a:pPr algn="just">
              <a:lnSpc>
                <a:spcPct val="150000"/>
              </a:lnSpc>
              <a:buFont typeface="Wingdings" pitchFamily="2" charset="2"/>
              <a:buNone/>
            </a:pPr>
            <a:endParaRPr lang="el-GR" sz="2000" smtClean="0"/>
          </a:p>
          <a:p>
            <a:pPr algn="just">
              <a:lnSpc>
                <a:spcPct val="150000"/>
              </a:lnSpc>
              <a:buFont typeface="Wingdings" pitchFamily="2" charset="2"/>
              <a:buNone/>
            </a:pPr>
            <a:r>
              <a:rPr lang="el-GR" sz="2000" smtClean="0"/>
              <a:t> </a:t>
            </a:r>
          </a:p>
        </p:txBody>
      </p:sp>
      <p:sp>
        <p:nvSpPr>
          <p:cNvPr id="6" name="5 - TextBox"/>
          <p:cNvSpPr txBox="1"/>
          <p:nvPr/>
        </p:nvSpPr>
        <p:spPr>
          <a:xfrm>
            <a:off x="785813" y="3214688"/>
            <a:ext cx="7215187" cy="3908425"/>
          </a:xfrm>
          <a:prstGeom prst="rect">
            <a:avLst/>
          </a:prstGeom>
          <a:noFill/>
        </p:spPr>
        <p:txBody>
          <a:bodyPr>
            <a:spAutoFit/>
          </a:bodyPr>
          <a:lstStyle/>
          <a:p>
            <a:pPr>
              <a:lnSpc>
                <a:spcPct val="150000"/>
              </a:lnSpc>
              <a:defRPr/>
            </a:pPr>
            <a:r>
              <a:rPr lang="el-GR" sz="1600" b="1" u="sng" dirty="0">
                <a:solidFill>
                  <a:srgbClr val="C00000"/>
                </a:solidFill>
              </a:rPr>
              <a:t>ΓΛΩΣΣΑΡΙ</a:t>
            </a:r>
          </a:p>
          <a:p>
            <a:pPr algn="just">
              <a:defRPr/>
            </a:pPr>
            <a:endParaRPr lang="el-GR" sz="1600" b="1" dirty="0">
              <a:solidFill>
                <a:srgbClr val="C00000"/>
              </a:solidFill>
            </a:endParaRPr>
          </a:p>
          <a:p>
            <a:pPr algn="just">
              <a:defRPr/>
            </a:pPr>
            <a:r>
              <a:rPr lang="el-GR" sz="1600" b="1" dirty="0">
                <a:solidFill>
                  <a:srgbClr val="C00000"/>
                </a:solidFill>
              </a:rPr>
              <a:t>Πολιτισμική παράδοση:</a:t>
            </a:r>
            <a:r>
              <a:rPr lang="el-GR" sz="1600" b="1" dirty="0">
                <a:solidFill>
                  <a:schemeClr val="accent6">
                    <a:lumMod val="75000"/>
                  </a:schemeClr>
                </a:solidFill>
              </a:rPr>
              <a:t> </a:t>
            </a:r>
            <a:r>
              <a:rPr lang="el-GR" sz="1600" b="1" dirty="0"/>
              <a:t>Το σύνολο των υλικών  και πνευματικών επιτευγμάτων ενός κοινωνικού συνόλου στο παρελθόν.</a:t>
            </a:r>
          </a:p>
          <a:p>
            <a:pPr algn="just">
              <a:defRPr/>
            </a:pPr>
            <a:r>
              <a:rPr lang="el-GR" sz="1600" b="1" dirty="0">
                <a:solidFill>
                  <a:srgbClr val="C00000"/>
                </a:solidFill>
              </a:rPr>
              <a:t>Πνευματική συνοχή:  </a:t>
            </a:r>
            <a:r>
              <a:rPr lang="el-GR" sz="1600" b="1" dirty="0"/>
              <a:t>Η φυσιογνωμία και η ταυτότητα ενός λαού μέσα από την πολιτισμική του κληρονομιά.</a:t>
            </a:r>
          </a:p>
          <a:p>
            <a:pPr algn="just">
              <a:defRPr/>
            </a:pPr>
            <a:r>
              <a:rPr lang="el-GR" sz="1600" b="1" dirty="0">
                <a:solidFill>
                  <a:srgbClr val="C00000"/>
                </a:solidFill>
              </a:rPr>
              <a:t>Λόγιος: </a:t>
            </a:r>
            <a:r>
              <a:rPr lang="el-GR" sz="1600" b="1" dirty="0"/>
              <a:t> Πρόσωπο με σημαντική μόρφωση  και πνευματική δραστηριότητα.</a:t>
            </a:r>
          </a:p>
          <a:p>
            <a:pPr algn="just">
              <a:defRPr/>
            </a:pPr>
            <a:r>
              <a:rPr lang="el-GR" sz="1600" b="1" dirty="0">
                <a:solidFill>
                  <a:srgbClr val="C00000"/>
                </a:solidFill>
              </a:rPr>
              <a:t>Δάσκαλος του γένους:</a:t>
            </a:r>
            <a:r>
              <a:rPr lang="el-GR" sz="1600" b="1" dirty="0"/>
              <a:t> Άνθρωπος των γραμμάτων με μεγάλη προσφορά στην παιδεία των υπόδουλων Ελλήνων.</a:t>
            </a:r>
          </a:p>
          <a:p>
            <a:pPr algn="just">
              <a:defRPr/>
            </a:pPr>
            <a:r>
              <a:rPr lang="el-GR" sz="1600" b="1" dirty="0">
                <a:solidFill>
                  <a:srgbClr val="C00000"/>
                </a:solidFill>
              </a:rPr>
              <a:t>Αστική τάξη: </a:t>
            </a:r>
            <a:r>
              <a:rPr lang="el-GR" sz="1600" b="1" dirty="0">
                <a:solidFill>
                  <a:schemeClr val="tx1">
                    <a:lumMod val="95000"/>
                    <a:lumOff val="5000"/>
                  </a:schemeClr>
                </a:solidFill>
              </a:rPr>
              <a:t>Κοινωνική ομάδα που επαγγελματικά ξεχωρίζει στους τομείς  του εμπορίου, της βιοτεχνίας και των ελεύθερων επαγγελμάτων.</a:t>
            </a:r>
            <a:endParaRPr lang="el-GR" sz="1600" b="1" dirty="0">
              <a:solidFill>
                <a:srgbClr val="C00000"/>
              </a:solidFill>
            </a:endParaRPr>
          </a:p>
          <a:p>
            <a:pPr algn="just">
              <a:defRPr/>
            </a:pPr>
            <a:endParaRPr lang="el-GR" sz="1600" b="1" dirty="0"/>
          </a:p>
          <a:p>
            <a:pPr algn="just">
              <a:defRPr/>
            </a:pPr>
            <a:endParaRPr lang="el-GR" sz="16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500063" y="214313"/>
            <a:ext cx="8351837" cy="4740275"/>
          </a:xfrm>
          <a:prstGeom prst="rect">
            <a:avLst/>
          </a:prstGeom>
          <a:solidFill>
            <a:srgbClr val="FFFF99"/>
          </a:solidFill>
          <a:ln w="9525">
            <a:noFill/>
            <a:miter lim="800000"/>
            <a:headEnd/>
            <a:tailEnd/>
          </a:ln>
        </p:spPr>
        <p:txBody>
          <a:bodyPr anchor="ctr">
            <a:spAutoFit/>
          </a:bodyPr>
          <a:lstStyle/>
          <a:p>
            <a:r>
              <a:rPr lang="el-GR" sz="1800" b="1"/>
              <a:t>Φιλολογικό Γυμνάσιο Σμύρνης</a:t>
            </a:r>
          </a:p>
          <a:p>
            <a:r>
              <a:rPr lang="el-GR" b="1"/>
              <a:t/>
            </a:r>
            <a:br>
              <a:rPr lang="el-GR" b="1"/>
            </a:br>
            <a:r>
              <a:rPr lang="el-GR" sz="1800" b="1"/>
              <a:t>Στο Φιλολογικό Γυμνάσιο εφαρμόζεται ένα πρόγραμμα σπουδών εμπνευσμένο από τις αρχές του Διαφωτισμού, με δασκάλους ορισμένους από τους σημαντικότερους λογίους-φορείς των νεωτερικών ιδεών της εποχής, προερχόμενους από τον κύκλο του Αδαμάντιου Κοραή, του οποίου η παρουσία ήταν έντονη από την πρώτη στιγμή της ίδρυσης του νέου εκπαιδευτηρίου. Αποτέλεσμα ήταν το Φιλολογικό Γυμνάσιο Σμύρνης να καταστεί πολύ σύντομα προπύργιο του Διαφωτισμού, ένα από τα πιο προοδευτικά εκπαιδευτικά κέντρα του οθωμανοκρατούμενου ελληνισμού.</a:t>
            </a:r>
            <a:br>
              <a:rPr lang="el-GR" sz="1800" b="1"/>
            </a:br>
            <a:r>
              <a:rPr lang="el-GR" sz="1800" b="1"/>
              <a:t>Από νωρίς το σχολείο εξοπλίστηκε με όργανα φυσικής και χημείας, γεωγραφικούς πίνακες, συλλογή ορυκτών, ενώ διέθετε μια πλούσια βιβλιοθήκη. […]  Δίνεται ιδιαίτερη έμφαση στις φιλοσοφικές και επιστημονικές σπουδές. Αναλύονται φιλοσοφικά κείμενα του γερμανικού ιδεαλισμού, διδάσκονται νεότερα μαθηματικά και φυσικές επιστήμες.</a:t>
            </a:r>
            <a:r>
              <a:rPr lang="en-US" sz="1800" b="1"/>
              <a:t>(</a:t>
            </a:r>
            <a:r>
              <a:rPr lang="el-GR" sz="1800" b="1"/>
              <a:t>Ίδρυμα Μείζονος Ελληνισμού)</a:t>
            </a:r>
          </a:p>
        </p:txBody>
      </p:sp>
      <p:sp>
        <p:nvSpPr>
          <p:cNvPr id="49159" name="10 - Ορθογώνιο"/>
          <p:cNvSpPr>
            <a:spLocks noChangeArrowheads="1"/>
          </p:cNvSpPr>
          <p:nvPr/>
        </p:nvSpPr>
        <p:spPr bwMode="auto">
          <a:xfrm>
            <a:off x="8643938" y="4714875"/>
            <a:ext cx="500062" cy="307975"/>
          </a:xfrm>
          <a:prstGeom prst="rect">
            <a:avLst/>
          </a:prstGeom>
          <a:solidFill>
            <a:srgbClr val="FFFF00"/>
          </a:solidFill>
          <a:ln w="9525">
            <a:solidFill>
              <a:schemeClr val="tx1">
                <a:lumMod val="95000"/>
                <a:lumOff val="5000"/>
              </a:schemeClr>
            </a:solidFill>
            <a:miter lim="800000"/>
            <a:headEnd/>
            <a:tailEnd/>
          </a:ln>
        </p:spPr>
        <p:txBody>
          <a:bodyPr>
            <a:spAutoFit/>
          </a:bodyPr>
          <a:lstStyle/>
          <a:p>
            <a:pPr>
              <a:defRPr/>
            </a:pPr>
            <a:r>
              <a:rPr lang="el-GR" b="1" dirty="0"/>
              <a:t>22</a:t>
            </a:r>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graphicFrame>
        <p:nvGraphicFramePr>
          <p:cNvPr id="131074" name="Group 2"/>
          <p:cNvGraphicFramePr>
            <a:graphicFrameLocks noGrp="1"/>
          </p:cNvGraphicFramePr>
          <p:nvPr>
            <p:ph idx="1"/>
          </p:nvPr>
        </p:nvGraphicFramePr>
        <p:xfrm>
          <a:off x="457200" y="4652963"/>
          <a:ext cx="8229600" cy="984250"/>
        </p:xfrm>
        <a:graphic>
          <a:graphicData uri="http://schemas.openxmlformats.org/drawingml/2006/table">
            <a:tbl>
              <a:tblPr/>
              <a:tblGrid>
                <a:gridCol w="1754188"/>
                <a:gridCol w="1639887"/>
                <a:gridCol w="1690688"/>
                <a:gridCol w="1477962"/>
                <a:gridCol w="1666875"/>
              </a:tblGrid>
              <a:tr h="492125">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l-GR" sz="1100" b="0" i="0" u="none" strike="noStrike" cap="none" normalizeH="0" baseline="0" smtClean="0">
                          <a:ln>
                            <a:noFill/>
                          </a:ln>
                          <a:solidFill>
                            <a:schemeClr val="tx1"/>
                          </a:solidFill>
                          <a:effectLst/>
                          <a:latin typeface="Arial" charset="0"/>
                        </a:rPr>
                        <a:t>15ος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l-GR" sz="1100" b="0" i="0" u="none" strike="noStrike" cap="none" normalizeH="0" baseline="0" smtClean="0">
                          <a:ln>
                            <a:noFill/>
                          </a:ln>
                          <a:solidFill>
                            <a:schemeClr val="tx1"/>
                          </a:solidFill>
                          <a:effectLst/>
                          <a:latin typeface="Arial" charset="0"/>
                        </a:rPr>
                        <a:t>16ος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l-GR" sz="1100" b="0" i="0" u="none" strike="noStrike" cap="none" normalizeH="0" baseline="0" smtClean="0">
                          <a:ln>
                            <a:noFill/>
                          </a:ln>
                          <a:solidFill>
                            <a:schemeClr val="tx1"/>
                          </a:solidFill>
                          <a:effectLst/>
                          <a:latin typeface="Arial" charset="0"/>
                        </a:rPr>
                        <a:t>17ος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l-GR" sz="1100" b="0" i="0" u="none" strike="noStrike" cap="none" normalizeH="0" baseline="0" smtClean="0">
                          <a:ln>
                            <a:noFill/>
                          </a:ln>
                          <a:solidFill>
                            <a:schemeClr val="tx1"/>
                          </a:solidFill>
                          <a:effectLst/>
                          <a:latin typeface="Arial" charset="0"/>
                        </a:rPr>
                        <a:t>18ος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l-GR" sz="1100" b="0" i="0" u="none" strike="noStrike" cap="none" normalizeH="0" baseline="0" smtClean="0">
                          <a:ln>
                            <a:noFill/>
                          </a:ln>
                          <a:solidFill>
                            <a:schemeClr val="tx1"/>
                          </a:solidFill>
                          <a:effectLst/>
                          <a:latin typeface="Arial" charset="0"/>
                        </a:rPr>
                        <a:t>19ος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r>
              <a:tr h="492125">
                <a:tc gridSpan="5">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l-GR" sz="1100" b="0" i="0" u="none" strike="noStrike" cap="none" normalizeH="0" baseline="0" smtClean="0">
                          <a:ln>
                            <a:noFill/>
                          </a:ln>
                          <a:solidFill>
                            <a:schemeClr val="tx1"/>
                          </a:solidFill>
                          <a:effectLst/>
                          <a:latin typeface="Arial" charset="0"/>
                        </a:rPr>
                        <a:t>Εξέλιξη λειτουργίας Ελληνικών Σχολείων</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CC"/>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bl>
          </a:graphicData>
        </a:graphic>
      </p:graphicFrame>
      <p:sp>
        <p:nvSpPr>
          <p:cNvPr id="37906" name="Text Box 18"/>
          <p:cNvSpPr txBox="1">
            <a:spLocks noChangeArrowheads="1"/>
          </p:cNvSpPr>
          <p:nvPr/>
        </p:nvSpPr>
        <p:spPr bwMode="auto">
          <a:xfrm>
            <a:off x="1116013" y="4292600"/>
            <a:ext cx="768350" cy="366713"/>
          </a:xfrm>
          <a:prstGeom prst="rect">
            <a:avLst/>
          </a:prstGeom>
          <a:noFill/>
          <a:ln w="9525">
            <a:noFill/>
            <a:miter lim="800000"/>
            <a:headEnd/>
            <a:tailEnd/>
          </a:ln>
        </p:spPr>
        <p:txBody>
          <a:bodyPr>
            <a:spAutoFit/>
          </a:bodyPr>
          <a:lstStyle/>
          <a:p>
            <a:r>
              <a:rPr lang="el-GR" sz="1800" b="1"/>
              <a:t>1453</a:t>
            </a:r>
          </a:p>
        </p:txBody>
      </p:sp>
      <p:sp>
        <p:nvSpPr>
          <p:cNvPr id="37907" name="Text Box 19"/>
          <p:cNvSpPr txBox="1">
            <a:spLocks noChangeArrowheads="1"/>
          </p:cNvSpPr>
          <p:nvPr/>
        </p:nvSpPr>
        <p:spPr bwMode="auto">
          <a:xfrm>
            <a:off x="5848350" y="3998913"/>
            <a:ext cx="184150" cy="304800"/>
          </a:xfrm>
          <a:prstGeom prst="rect">
            <a:avLst/>
          </a:prstGeom>
          <a:noFill/>
          <a:ln w="9525">
            <a:noFill/>
            <a:miter lim="800000"/>
            <a:headEnd/>
            <a:tailEnd/>
          </a:ln>
        </p:spPr>
        <p:txBody>
          <a:bodyPr wrap="none">
            <a:spAutoFit/>
          </a:bodyPr>
          <a:lstStyle/>
          <a:p>
            <a:endParaRPr lang="el-GR"/>
          </a:p>
        </p:txBody>
      </p:sp>
      <p:sp>
        <p:nvSpPr>
          <p:cNvPr id="37908" name="Text Box 20"/>
          <p:cNvSpPr txBox="1">
            <a:spLocks noChangeArrowheads="1"/>
          </p:cNvSpPr>
          <p:nvPr/>
        </p:nvSpPr>
        <p:spPr bwMode="auto">
          <a:xfrm>
            <a:off x="6084888" y="4292600"/>
            <a:ext cx="1008062" cy="366713"/>
          </a:xfrm>
          <a:prstGeom prst="rect">
            <a:avLst/>
          </a:prstGeom>
          <a:noFill/>
          <a:ln w="9525">
            <a:noFill/>
            <a:miter lim="800000"/>
            <a:headEnd/>
            <a:tailEnd/>
          </a:ln>
        </p:spPr>
        <p:txBody>
          <a:bodyPr>
            <a:spAutoFit/>
          </a:bodyPr>
          <a:lstStyle/>
          <a:p>
            <a:r>
              <a:rPr lang="el-GR" sz="1800" b="1"/>
              <a:t>1750</a:t>
            </a:r>
          </a:p>
        </p:txBody>
      </p:sp>
      <p:sp>
        <p:nvSpPr>
          <p:cNvPr id="37909" name="Text Box 21"/>
          <p:cNvSpPr txBox="1">
            <a:spLocks noChangeArrowheads="1"/>
          </p:cNvSpPr>
          <p:nvPr/>
        </p:nvSpPr>
        <p:spPr bwMode="auto">
          <a:xfrm>
            <a:off x="7235825" y="4292600"/>
            <a:ext cx="936625" cy="366713"/>
          </a:xfrm>
          <a:prstGeom prst="rect">
            <a:avLst/>
          </a:prstGeom>
          <a:noFill/>
          <a:ln w="9525">
            <a:noFill/>
            <a:miter lim="800000"/>
            <a:headEnd/>
            <a:tailEnd/>
          </a:ln>
        </p:spPr>
        <p:txBody>
          <a:bodyPr>
            <a:spAutoFit/>
          </a:bodyPr>
          <a:lstStyle/>
          <a:p>
            <a:r>
              <a:rPr lang="el-GR" sz="1800" b="1"/>
              <a:t>1821</a:t>
            </a:r>
          </a:p>
        </p:txBody>
      </p:sp>
      <p:sp>
        <p:nvSpPr>
          <p:cNvPr id="37910" name="Text Box 22"/>
          <p:cNvSpPr txBox="1">
            <a:spLocks noChangeArrowheads="1"/>
          </p:cNvSpPr>
          <p:nvPr/>
        </p:nvSpPr>
        <p:spPr bwMode="auto">
          <a:xfrm>
            <a:off x="519113" y="3638550"/>
            <a:ext cx="184150" cy="304800"/>
          </a:xfrm>
          <a:prstGeom prst="rect">
            <a:avLst/>
          </a:prstGeom>
          <a:noFill/>
          <a:ln w="9525">
            <a:noFill/>
            <a:miter lim="800000"/>
            <a:headEnd/>
            <a:tailEnd/>
          </a:ln>
        </p:spPr>
        <p:txBody>
          <a:bodyPr wrap="none">
            <a:spAutoFit/>
          </a:bodyPr>
          <a:lstStyle/>
          <a:p>
            <a:endParaRPr lang="el-GR"/>
          </a:p>
        </p:txBody>
      </p:sp>
      <p:sp>
        <p:nvSpPr>
          <p:cNvPr id="37911" name="Text Box 23"/>
          <p:cNvSpPr txBox="1">
            <a:spLocks noChangeArrowheads="1"/>
          </p:cNvSpPr>
          <p:nvPr/>
        </p:nvSpPr>
        <p:spPr bwMode="auto">
          <a:xfrm>
            <a:off x="879475" y="2276475"/>
            <a:ext cx="1892300" cy="1155700"/>
          </a:xfrm>
          <a:prstGeom prst="rect">
            <a:avLst/>
          </a:prstGeom>
          <a:noFill/>
          <a:ln w="9525">
            <a:noFill/>
            <a:miter lim="800000"/>
            <a:headEnd/>
            <a:tailEnd/>
          </a:ln>
        </p:spPr>
        <p:txBody>
          <a:bodyPr>
            <a:spAutoFit/>
          </a:bodyPr>
          <a:lstStyle/>
          <a:p>
            <a:r>
              <a:rPr lang="el-GR" b="1"/>
              <a:t>Άλωση Πόλης</a:t>
            </a:r>
          </a:p>
          <a:p>
            <a:r>
              <a:rPr lang="el-GR"/>
              <a:t>Στο εξής λίγα ελληνικά σχολεία με εποπτεία Πατριαρχείου</a:t>
            </a:r>
          </a:p>
        </p:txBody>
      </p:sp>
      <p:sp>
        <p:nvSpPr>
          <p:cNvPr id="37912" name="Text Box 24"/>
          <p:cNvSpPr txBox="1">
            <a:spLocks noChangeArrowheads="1"/>
          </p:cNvSpPr>
          <p:nvPr/>
        </p:nvSpPr>
        <p:spPr bwMode="auto">
          <a:xfrm>
            <a:off x="4500563" y="2276475"/>
            <a:ext cx="2376487" cy="1155700"/>
          </a:xfrm>
          <a:prstGeom prst="rect">
            <a:avLst/>
          </a:prstGeom>
          <a:noFill/>
          <a:ln w="9525">
            <a:noFill/>
            <a:miter lim="800000"/>
            <a:headEnd/>
            <a:tailEnd/>
          </a:ln>
        </p:spPr>
        <p:txBody>
          <a:bodyPr>
            <a:spAutoFit/>
          </a:bodyPr>
          <a:lstStyle/>
          <a:p>
            <a:r>
              <a:rPr lang="el-GR" b="1"/>
              <a:t>Αρχή Νεοελληνικού Διαφωτισμού</a:t>
            </a:r>
          </a:p>
          <a:p>
            <a:r>
              <a:rPr lang="el-GR"/>
              <a:t>Ίδρυση πολλών σχολείων από εμπόρους, λόγιους</a:t>
            </a:r>
          </a:p>
          <a:p>
            <a:r>
              <a:rPr lang="el-GR"/>
              <a:t>(αστική τάξη)</a:t>
            </a:r>
          </a:p>
        </p:txBody>
      </p:sp>
      <p:sp>
        <p:nvSpPr>
          <p:cNvPr id="37913" name="Text Box 25"/>
          <p:cNvSpPr txBox="1">
            <a:spLocks noChangeArrowheads="1"/>
          </p:cNvSpPr>
          <p:nvPr/>
        </p:nvSpPr>
        <p:spPr bwMode="auto">
          <a:xfrm>
            <a:off x="7250113" y="2420938"/>
            <a:ext cx="1498600" cy="517525"/>
          </a:xfrm>
          <a:prstGeom prst="rect">
            <a:avLst/>
          </a:prstGeom>
          <a:noFill/>
          <a:ln w="9525">
            <a:noFill/>
            <a:miter lim="800000"/>
            <a:headEnd/>
            <a:tailEnd/>
          </a:ln>
        </p:spPr>
        <p:txBody>
          <a:bodyPr>
            <a:spAutoFit/>
          </a:bodyPr>
          <a:lstStyle/>
          <a:p>
            <a:r>
              <a:rPr lang="el-GR" b="1"/>
              <a:t>Επανάσταση </a:t>
            </a:r>
          </a:p>
          <a:p>
            <a:r>
              <a:rPr lang="el-GR" b="1"/>
              <a:t>Ελλήνων</a:t>
            </a:r>
          </a:p>
        </p:txBody>
      </p:sp>
      <p:pic>
        <p:nvPicPr>
          <p:cNvPr id="37914" name="Picture 26" descr="10_small"/>
          <p:cNvPicPr>
            <a:picLocks noChangeAspect="1" noChangeArrowheads="1"/>
          </p:cNvPicPr>
          <p:nvPr/>
        </p:nvPicPr>
        <p:blipFill>
          <a:blip r:embed="rId4" cstate="print"/>
          <a:srcRect/>
          <a:stretch>
            <a:fillRect/>
          </a:stretch>
        </p:blipFill>
        <p:spPr bwMode="auto">
          <a:xfrm>
            <a:off x="4356100" y="404813"/>
            <a:ext cx="2530475" cy="1871662"/>
          </a:xfrm>
          <a:prstGeom prst="rect">
            <a:avLst/>
          </a:prstGeom>
          <a:noFill/>
          <a:ln w="9525">
            <a:noFill/>
            <a:miter lim="800000"/>
            <a:headEnd/>
            <a:tailEnd/>
          </a:ln>
        </p:spPr>
      </p:pic>
      <p:pic>
        <p:nvPicPr>
          <p:cNvPr id="37915" name="Picture 27" descr="revolt_greekrevolt">
            <a:hlinkClick r:id="rId5"/>
          </p:cNvPr>
          <p:cNvPicPr>
            <a:picLocks noChangeAspect="1" noChangeArrowheads="1"/>
          </p:cNvPicPr>
          <p:nvPr/>
        </p:nvPicPr>
        <p:blipFill>
          <a:blip r:embed="rId6" cstate="print"/>
          <a:srcRect/>
          <a:stretch>
            <a:fillRect/>
          </a:stretch>
        </p:blipFill>
        <p:spPr bwMode="auto">
          <a:xfrm>
            <a:off x="7308850" y="404813"/>
            <a:ext cx="1554163" cy="1871662"/>
          </a:xfrm>
          <a:prstGeom prst="rect">
            <a:avLst/>
          </a:prstGeom>
          <a:noFill/>
          <a:ln w="9525">
            <a:noFill/>
            <a:miter lim="800000"/>
            <a:headEnd/>
            <a:tailEnd/>
          </a:ln>
        </p:spPr>
      </p:pic>
      <p:pic>
        <p:nvPicPr>
          <p:cNvPr id="37916" name="Picture 28" descr="1217140826">
            <a:hlinkClick r:id="rId7"/>
          </p:cNvPr>
          <p:cNvPicPr>
            <a:picLocks noChangeAspect="1" noChangeArrowheads="1"/>
          </p:cNvPicPr>
          <p:nvPr/>
        </p:nvPicPr>
        <p:blipFill>
          <a:blip r:embed="rId8" cstate="print"/>
          <a:srcRect/>
          <a:stretch>
            <a:fillRect/>
          </a:stretch>
        </p:blipFill>
        <p:spPr bwMode="auto">
          <a:xfrm>
            <a:off x="827088" y="404813"/>
            <a:ext cx="2016125" cy="1800225"/>
          </a:xfrm>
          <a:prstGeom prst="rect">
            <a:avLst/>
          </a:prstGeom>
          <a:noFill/>
          <a:ln w="9525">
            <a:noFill/>
            <a:miter lim="800000"/>
            <a:headEnd/>
            <a:tailEnd/>
          </a:ln>
        </p:spPr>
      </p:pic>
      <p:sp>
        <p:nvSpPr>
          <p:cNvPr id="37917" name="AutoShape 29"/>
          <p:cNvSpPr>
            <a:spLocks noChangeArrowheads="1"/>
          </p:cNvSpPr>
          <p:nvPr/>
        </p:nvSpPr>
        <p:spPr bwMode="auto">
          <a:xfrm>
            <a:off x="1116013" y="3500438"/>
            <a:ext cx="647700" cy="790575"/>
          </a:xfrm>
          <a:prstGeom prst="downArrow">
            <a:avLst>
              <a:gd name="adj1" fmla="val 50000"/>
              <a:gd name="adj2" fmla="val 30515"/>
            </a:avLst>
          </a:prstGeom>
          <a:solidFill>
            <a:schemeClr val="accent1"/>
          </a:solidFill>
          <a:ln w="9525">
            <a:solidFill>
              <a:schemeClr val="tx1"/>
            </a:solidFill>
            <a:miter lim="800000"/>
            <a:headEnd/>
            <a:tailEnd/>
          </a:ln>
        </p:spPr>
        <p:txBody>
          <a:bodyPr wrap="none" anchor="ctr"/>
          <a:lstStyle/>
          <a:p>
            <a:endParaRPr lang="el-GR"/>
          </a:p>
        </p:txBody>
      </p:sp>
      <p:sp>
        <p:nvSpPr>
          <p:cNvPr id="37918" name="AutoShape 30"/>
          <p:cNvSpPr>
            <a:spLocks noChangeArrowheads="1"/>
          </p:cNvSpPr>
          <p:nvPr/>
        </p:nvSpPr>
        <p:spPr bwMode="auto">
          <a:xfrm>
            <a:off x="6011863" y="3213100"/>
            <a:ext cx="647700" cy="1079500"/>
          </a:xfrm>
          <a:prstGeom prst="downArrow">
            <a:avLst>
              <a:gd name="adj1" fmla="val 50000"/>
              <a:gd name="adj2" fmla="val 41667"/>
            </a:avLst>
          </a:prstGeom>
          <a:solidFill>
            <a:schemeClr val="accent1"/>
          </a:solidFill>
          <a:ln w="9525">
            <a:solidFill>
              <a:schemeClr val="tx1"/>
            </a:solidFill>
            <a:miter lim="800000"/>
            <a:headEnd/>
            <a:tailEnd/>
          </a:ln>
        </p:spPr>
        <p:txBody>
          <a:bodyPr wrap="none" anchor="ctr"/>
          <a:lstStyle/>
          <a:p>
            <a:endParaRPr lang="el-GR"/>
          </a:p>
        </p:txBody>
      </p:sp>
      <p:sp>
        <p:nvSpPr>
          <p:cNvPr id="37919" name="AutoShape 31"/>
          <p:cNvSpPr>
            <a:spLocks noChangeArrowheads="1"/>
          </p:cNvSpPr>
          <p:nvPr/>
        </p:nvSpPr>
        <p:spPr bwMode="auto">
          <a:xfrm>
            <a:off x="7380288" y="2997200"/>
            <a:ext cx="647700" cy="1263650"/>
          </a:xfrm>
          <a:prstGeom prst="downArrow">
            <a:avLst>
              <a:gd name="adj1" fmla="val 50000"/>
              <a:gd name="adj2" fmla="val 48775"/>
            </a:avLst>
          </a:prstGeom>
          <a:solidFill>
            <a:schemeClr val="accent1"/>
          </a:solidFill>
          <a:ln w="9525">
            <a:solidFill>
              <a:schemeClr val="tx1"/>
            </a:solidFill>
            <a:miter lim="800000"/>
            <a:headEnd/>
            <a:tailEnd/>
          </a:ln>
        </p:spPr>
        <p:txBody>
          <a:bodyPr wrap="none" anchor="ctr"/>
          <a:lstStyle/>
          <a:p>
            <a:endParaRPr lang="el-G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pic>
        <p:nvPicPr>
          <p:cNvPr id="12290" name="Picture 4" descr="οθωμαν αυτοκρατορια"/>
          <p:cNvPicPr>
            <a:picLocks noChangeAspect="1" noChangeArrowheads="1"/>
          </p:cNvPicPr>
          <p:nvPr/>
        </p:nvPicPr>
        <p:blipFill>
          <a:blip r:embed="rId4" cstate="print"/>
          <a:srcRect/>
          <a:stretch>
            <a:fillRect/>
          </a:stretch>
        </p:blipFill>
        <p:spPr bwMode="auto">
          <a:xfrm>
            <a:off x="428625" y="285750"/>
            <a:ext cx="8159750" cy="5281613"/>
          </a:xfrm>
          <a:prstGeom prst="rect">
            <a:avLst/>
          </a:prstGeom>
          <a:noFill/>
          <a:ln w="9525">
            <a:noFill/>
            <a:miter lim="800000"/>
            <a:headEnd/>
            <a:tailEnd/>
          </a:ln>
        </p:spPr>
      </p:pic>
      <p:sp>
        <p:nvSpPr>
          <p:cNvPr id="12291" name="Text Box 5"/>
          <p:cNvSpPr txBox="1">
            <a:spLocks noChangeArrowheads="1"/>
          </p:cNvSpPr>
          <p:nvPr/>
        </p:nvSpPr>
        <p:spPr bwMode="auto">
          <a:xfrm>
            <a:off x="1500188" y="5715000"/>
            <a:ext cx="4214812" cy="338138"/>
          </a:xfrm>
          <a:prstGeom prst="rect">
            <a:avLst/>
          </a:prstGeom>
          <a:solidFill>
            <a:srgbClr val="FFFF99"/>
          </a:solidFill>
          <a:ln w="9525">
            <a:noFill/>
            <a:miter lim="800000"/>
            <a:headEnd/>
            <a:tailEnd/>
          </a:ln>
        </p:spPr>
        <p:txBody>
          <a:bodyPr>
            <a:spAutoFit/>
          </a:bodyPr>
          <a:lstStyle/>
          <a:p>
            <a:r>
              <a:rPr lang="el-GR" sz="1600"/>
              <a:t>Η Οθωμανική αυτοκρατορία τον 17</a:t>
            </a:r>
            <a:r>
              <a:rPr lang="el-GR" sz="1600" baseline="30000"/>
              <a:t>ο</a:t>
            </a:r>
            <a:r>
              <a:rPr lang="el-GR" sz="1600"/>
              <a:t>    αιώνα</a:t>
            </a:r>
          </a:p>
        </p:txBody>
      </p:sp>
      <p:sp>
        <p:nvSpPr>
          <p:cNvPr id="11269" name="6 - TextBox"/>
          <p:cNvSpPr txBox="1">
            <a:spLocks noChangeArrowheads="1"/>
          </p:cNvSpPr>
          <p:nvPr/>
        </p:nvSpPr>
        <p:spPr bwMode="auto">
          <a:xfrm>
            <a:off x="8429625" y="5429250"/>
            <a:ext cx="327025" cy="369888"/>
          </a:xfrm>
          <a:prstGeom prst="rect">
            <a:avLst/>
          </a:prstGeom>
          <a:solidFill>
            <a:srgbClr val="FFFF00"/>
          </a:solidFill>
          <a:ln w="9525">
            <a:solidFill>
              <a:schemeClr val="tx1">
                <a:lumMod val="95000"/>
                <a:lumOff val="5000"/>
              </a:schemeClr>
            </a:solidFill>
            <a:miter lim="800000"/>
            <a:headEnd/>
            <a:tailEnd/>
          </a:ln>
        </p:spPr>
        <p:txBody>
          <a:bodyPr>
            <a:spAutoFit/>
          </a:bodyPr>
          <a:lstStyle/>
          <a:p>
            <a:pPr>
              <a:defRPr/>
            </a:pPr>
            <a:r>
              <a:rPr lang="el-GR" sz="1800" dirty="0"/>
              <a:t>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357188" y="500063"/>
            <a:ext cx="8424862" cy="2492375"/>
          </a:xfrm>
          <a:prstGeom prst="rect">
            <a:avLst/>
          </a:prstGeom>
          <a:solidFill>
            <a:srgbClr val="FFFF99"/>
          </a:solidFill>
          <a:ln w="9525">
            <a:noFill/>
            <a:miter lim="800000"/>
            <a:headEnd/>
            <a:tailEnd/>
          </a:ln>
        </p:spPr>
        <p:txBody>
          <a:bodyPr>
            <a:spAutoFit/>
          </a:bodyPr>
          <a:lstStyle/>
          <a:p>
            <a:endParaRPr lang="en-US" sz="1600"/>
          </a:p>
          <a:p>
            <a:endParaRPr lang="en-US" sz="1600"/>
          </a:p>
          <a:p>
            <a:pPr algn="just"/>
            <a:r>
              <a:rPr lang="el-GR" sz="1600" b="1"/>
              <a:t>Το 1820, μέσα δηλαδή στην Ιστορία της εποχής, ο επιφανής κληρικός και δάσκαλος του Γένους Νεόφυτος Βάμβας, που μεγαλουργεί στο περιλάλητο -και ελεύθερο, φυσικά- Γυμνάσιο της Χίου, λέει: «</a:t>
            </a:r>
            <a:r>
              <a:rPr lang="el-GR" sz="1600" b="1" i="1"/>
              <a:t>Είτε από αδιαφορία είτε ως αρχή η Υψηλή Πύλη δεν αντιτάχθηκε καθόλου στην πνευματική αναγέννηση της Ελλάδας».</a:t>
            </a:r>
          </a:p>
          <a:p>
            <a:pPr algn="just"/>
            <a:r>
              <a:rPr lang="en-US" sz="1600" b="1" i="1"/>
              <a:t>                                              </a:t>
            </a:r>
            <a:endParaRPr lang="el-GR" sz="1600" b="1" i="1"/>
          </a:p>
          <a:p>
            <a:pPr algn="just"/>
            <a:r>
              <a:rPr lang="el-GR" b="1"/>
              <a:t> </a:t>
            </a:r>
            <a:r>
              <a:rPr lang="el-GR">
                <a:cs typeface="Tahoma" pitchFamily="34" charset="0"/>
              </a:rPr>
              <a:t>Πηγή: Ιστορία του Ελληνικού  Έθνους, (1975), τ. ΙΑ, σελ. 308, Αθήνα: Εκδοτική Αθηνών</a:t>
            </a:r>
            <a:endParaRPr lang="el-GR" b="1"/>
          </a:p>
          <a:p>
            <a:endParaRPr lang="el-GR" b="1"/>
          </a:p>
        </p:txBody>
      </p:sp>
      <p:pic>
        <p:nvPicPr>
          <p:cNvPr id="14339" name="Picture 5" descr="180px-Vamvas"/>
          <p:cNvPicPr>
            <a:picLocks noChangeAspect="1" noChangeArrowheads="1"/>
          </p:cNvPicPr>
          <p:nvPr/>
        </p:nvPicPr>
        <p:blipFill>
          <a:blip r:embed="rId4" cstate="print"/>
          <a:srcRect/>
          <a:stretch>
            <a:fillRect/>
          </a:stretch>
        </p:blipFill>
        <p:spPr bwMode="auto">
          <a:xfrm>
            <a:off x="3143250" y="3286125"/>
            <a:ext cx="2286000" cy="3149600"/>
          </a:xfrm>
          <a:prstGeom prst="rect">
            <a:avLst/>
          </a:prstGeom>
          <a:noFill/>
          <a:ln w="9525">
            <a:noFill/>
            <a:miter lim="800000"/>
            <a:headEnd/>
            <a:tailEnd/>
          </a:ln>
        </p:spPr>
      </p:pic>
      <p:sp>
        <p:nvSpPr>
          <p:cNvPr id="14340" name="Text Box 8"/>
          <p:cNvSpPr txBox="1">
            <a:spLocks noChangeArrowheads="1"/>
          </p:cNvSpPr>
          <p:nvPr/>
        </p:nvSpPr>
        <p:spPr bwMode="auto">
          <a:xfrm>
            <a:off x="3500438" y="5929313"/>
            <a:ext cx="1593850" cy="523875"/>
          </a:xfrm>
          <a:prstGeom prst="rect">
            <a:avLst/>
          </a:prstGeom>
          <a:noFill/>
          <a:ln w="9525">
            <a:noFill/>
            <a:miter lim="800000"/>
            <a:headEnd/>
            <a:tailEnd/>
          </a:ln>
        </p:spPr>
        <p:txBody>
          <a:bodyPr>
            <a:spAutoFit/>
          </a:bodyPr>
          <a:lstStyle/>
          <a:p>
            <a:r>
              <a:rPr lang="el-GR">
                <a:solidFill>
                  <a:srgbClr val="FFFF00"/>
                </a:solidFill>
              </a:rPr>
              <a:t>Νεόφυτος Βάμβας</a:t>
            </a:r>
          </a:p>
          <a:p>
            <a:r>
              <a:rPr lang="el-GR">
                <a:solidFill>
                  <a:srgbClr val="FFFF00"/>
                </a:solidFill>
              </a:rPr>
              <a:t>(1770-1856)</a:t>
            </a:r>
          </a:p>
        </p:txBody>
      </p:sp>
      <p:sp>
        <p:nvSpPr>
          <p:cNvPr id="14342" name="Text Box 12"/>
          <p:cNvSpPr txBox="1">
            <a:spLocks noChangeArrowheads="1"/>
          </p:cNvSpPr>
          <p:nvPr/>
        </p:nvSpPr>
        <p:spPr bwMode="auto">
          <a:xfrm>
            <a:off x="3687763" y="-222250"/>
            <a:ext cx="184150" cy="304800"/>
          </a:xfrm>
          <a:prstGeom prst="rect">
            <a:avLst/>
          </a:prstGeom>
          <a:noFill/>
          <a:ln w="9525">
            <a:noFill/>
            <a:miter lim="800000"/>
            <a:headEnd/>
            <a:tailEnd/>
          </a:ln>
        </p:spPr>
        <p:txBody>
          <a:bodyPr wrap="none">
            <a:spAutoFit/>
          </a:bodyPr>
          <a:lstStyle/>
          <a:p>
            <a:endParaRPr lang="el-GR"/>
          </a:p>
        </p:txBody>
      </p:sp>
      <p:sp>
        <p:nvSpPr>
          <p:cNvPr id="14343" name="8 - TextBox"/>
          <p:cNvSpPr txBox="1">
            <a:spLocks noChangeArrowheads="1"/>
          </p:cNvSpPr>
          <p:nvPr/>
        </p:nvSpPr>
        <p:spPr bwMode="auto">
          <a:xfrm>
            <a:off x="8572500" y="3000375"/>
            <a:ext cx="298450" cy="307975"/>
          </a:xfrm>
          <a:prstGeom prst="rect">
            <a:avLst/>
          </a:prstGeom>
          <a:solidFill>
            <a:srgbClr val="FFFF00"/>
          </a:solidFill>
          <a:ln w="9525">
            <a:solidFill>
              <a:srgbClr val="000000"/>
            </a:solidFill>
            <a:miter lim="800000"/>
            <a:headEnd/>
            <a:tailEnd/>
          </a:ln>
        </p:spPr>
        <p:txBody>
          <a:bodyPr wrap="none">
            <a:spAutoFit/>
          </a:bodyPr>
          <a:lstStyle/>
          <a:p>
            <a:r>
              <a:rPr lang="en-US" b="1"/>
              <a:t>2</a:t>
            </a:r>
            <a:endParaRPr lang="el-GR"/>
          </a:p>
        </p:txBody>
      </p:sp>
      <p:sp>
        <p:nvSpPr>
          <p:cNvPr id="14344" name="9 - TextBox"/>
          <p:cNvSpPr txBox="1">
            <a:spLocks noChangeArrowheads="1"/>
          </p:cNvSpPr>
          <p:nvPr/>
        </p:nvSpPr>
        <p:spPr bwMode="auto">
          <a:xfrm>
            <a:off x="5286375" y="6215063"/>
            <a:ext cx="298450" cy="307975"/>
          </a:xfrm>
          <a:prstGeom prst="rect">
            <a:avLst/>
          </a:prstGeom>
          <a:solidFill>
            <a:srgbClr val="FFFF00"/>
          </a:solidFill>
          <a:ln w="9525">
            <a:solidFill>
              <a:schemeClr val="accent1"/>
            </a:solidFill>
            <a:miter lim="800000"/>
            <a:headEnd/>
            <a:tailEnd/>
          </a:ln>
        </p:spPr>
        <p:txBody>
          <a:bodyPr wrap="none">
            <a:spAutoFit/>
          </a:bodyPr>
          <a:lstStyle/>
          <a:p>
            <a:r>
              <a:rPr lang="en-US" b="1"/>
              <a:t>3</a:t>
            </a:r>
            <a:endParaRPr lang="el-G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357188" y="214313"/>
            <a:ext cx="8424862" cy="2462212"/>
          </a:xfrm>
          <a:prstGeom prst="rect">
            <a:avLst/>
          </a:prstGeom>
          <a:solidFill>
            <a:srgbClr val="FFFF99"/>
          </a:solidFill>
          <a:ln w="9525">
            <a:noFill/>
            <a:miter lim="800000"/>
            <a:headEnd/>
            <a:tailEnd/>
          </a:ln>
        </p:spPr>
        <p:txBody>
          <a:bodyPr>
            <a:spAutoFit/>
          </a:bodyPr>
          <a:lstStyle/>
          <a:p>
            <a:pPr algn="just"/>
            <a:r>
              <a:rPr lang="el-GR" b="1"/>
              <a:t>Ο Γεδεών εκθέτει, χωρίς περιστροφές, την οθωμανική λογική απέναντι στην «εκπαίδευση του Γένους»: </a:t>
            </a:r>
          </a:p>
          <a:p>
            <a:pPr algn="just"/>
            <a:r>
              <a:rPr lang="el-GR" b="1"/>
              <a:t>«</a:t>
            </a:r>
            <a:r>
              <a:rPr lang="el-GR" b="1" i="1"/>
              <a:t>Η τουρκική κυβέρνησις, ανεχομένη την χριστιανικήν θρησκείαν, εγίγνωσκεν ότι εις τους ναούς αναγιγνώσκουσι και ψάλλουσιν οι παπάδες και οι ψάλται, και ότι τα αναγιγνωσκόμενα και ψαλλόμενα έπρεπε να διδαχθώσιν εγκαίρως· και συνεπώς ουδέποτε εν ομαλή καταστάσει πραγμάτων εμπόδισε την εν νάρθηξι και κελλίοις διδασκαλίαν». </a:t>
            </a:r>
            <a:r>
              <a:rPr lang="el-GR" b="1"/>
              <a:t>Και, επιπλέον, «</a:t>
            </a:r>
            <a:r>
              <a:rPr lang="el-GR" b="1" i="1"/>
              <a:t>μέχρι σήμερον ουδαμού ανέγνω εν ομαλή καταστάσει πραγμάτων βεζίρην, ή αγιάνην, ή σουλτάνον εμποδίσαντα σχολείου σύστασιν, ή οικοδομήν...</a:t>
            </a:r>
            <a:endParaRPr lang="el-GR" b="1"/>
          </a:p>
          <a:p>
            <a:pPr algn="just"/>
            <a:endParaRPr lang="el-GR" b="1"/>
          </a:p>
          <a:p>
            <a:r>
              <a:rPr lang="el-GR" b="1"/>
              <a:t> Πηγή: Γεδεών Μανουήλ, (1939), </a:t>
            </a:r>
            <a:r>
              <a:rPr lang="el-GR" b="1" i="1"/>
              <a:t>Ιστορία των του Χριστού Πενήτων</a:t>
            </a:r>
            <a:r>
              <a:rPr lang="el-GR" b="1"/>
              <a:t> , τχ. 2, σ. 179-180, Αθήνα</a:t>
            </a:r>
          </a:p>
        </p:txBody>
      </p:sp>
      <p:pic>
        <p:nvPicPr>
          <p:cNvPr id="15363" name="Picture 5" descr="arv_030_f"/>
          <p:cNvPicPr>
            <a:picLocks noChangeAspect="1" noChangeArrowheads="1"/>
          </p:cNvPicPr>
          <p:nvPr/>
        </p:nvPicPr>
        <p:blipFill>
          <a:blip r:embed="rId4" cstate="print">
            <a:lum bright="-20000" contrast="40000"/>
          </a:blip>
          <a:srcRect/>
          <a:stretch>
            <a:fillRect/>
          </a:stretch>
        </p:blipFill>
        <p:spPr bwMode="auto">
          <a:xfrm>
            <a:off x="0" y="3929063"/>
            <a:ext cx="1898650" cy="2771775"/>
          </a:xfrm>
          <a:prstGeom prst="rect">
            <a:avLst/>
          </a:prstGeom>
          <a:noFill/>
          <a:ln w="9525">
            <a:solidFill>
              <a:schemeClr val="accent1"/>
            </a:solidFill>
            <a:miter lim="800000"/>
            <a:headEnd/>
            <a:tailEnd/>
          </a:ln>
        </p:spPr>
      </p:pic>
      <p:sp>
        <p:nvSpPr>
          <p:cNvPr id="15364" name="Text Box 6"/>
          <p:cNvSpPr txBox="1">
            <a:spLocks noChangeArrowheads="1"/>
          </p:cNvSpPr>
          <p:nvPr/>
        </p:nvSpPr>
        <p:spPr bwMode="auto">
          <a:xfrm>
            <a:off x="2000250" y="5041900"/>
            <a:ext cx="3240088" cy="1169551"/>
          </a:xfrm>
          <a:prstGeom prst="rect">
            <a:avLst/>
          </a:prstGeom>
          <a:noFill/>
          <a:ln w="9525">
            <a:noFill/>
            <a:miter lim="800000"/>
            <a:headEnd/>
            <a:tailEnd/>
          </a:ln>
        </p:spPr>
        <p:txBody>
          <a:bodyPr>
            <a:spAutoFit/>
          </a:bodyPr>
          <a:lstStyle/>
          <a:p>
            <a:pPr algn="just"/>
            <a:r>
              <a:rPr lang="el-GR" dirty="0"/>
              <a:t>Μανουήλ Γεδεών (1851-1943), Ιστορικός, Χαρτοφύλακας και χαρτογράφος στο Πατριαρχείο Κων/πόλεως </a:t>
            </a:r>
          </a:p>
          <a:p>
            <a:r>
              <a:rPr lang="el-GR" b="1" dirty="0"/>
              <a:t> </a:t>
            </a:r>
          </a:p>
        </p:txBody>
      </p:sp>
      <p:sp>
        <p:nvSpPr>
          <p:cNvPr id="15365" name="8 - TextBox"/>
          <p:cNvSpPr txBox="1">
            <a:spLocks noChangeArrowheads="1"/>
          </p:cNvSpPr>
          <p:nvPr/>
        </p:nvSpPr>
        <p:spPr bwMode="auto">
          <a:xfrm>
            <a:off x="2000250" y="2714625"/>
            <a:ext cx="6510338" cy="2032000"/>
          </a:xfrm>
          <a:prstGeom prst="rect">
            <a:avLst/>
          </a:prstGeom>
          <a:solidFill>
            <a:srgbClr val="FFFF99"/>
          </a:solidFill>
          <a:ln w="9525">
            <a:noFill/>
            <a:miter lim="800000"/>
            <a:headEnd/>
            <a:tailEnd/>
          </a:ln>
        </p:spPr>
        <p:txBody>
          <a:bodyPr>
            <a:spAutoFit/>
          </a:bodyPr>
          <a:lstStyle/>
          <a:p>
            <a:r>
              <a:rPr lang="el-GR" b="1"/>
              <a:t>Μετάφραση:</a:t>
            </a:r>
          </a:p>
          <a:p>
            <a:pPr algn="just"/>
            <a:r>
              <a:rPr lang="el-GR" b="1"/>
              <a:t>Η τούρκικη κυβέρνηση</a:t>
            </a:r>
            <a:r>
              <a:rPr lang="en-US" b="1"/>
              <a:t>, </a:t>
            </a:r>
            <a:r>
              <a:rPr lang="el-GR" b="1"/>
              <a:t>ανεχόταν τη χριστιανική θρησκεία, γνώριζε ότι στις  Εκκλησίες διαβάζουν και ψέλνουν οι παπάδες και οι ψάλτες, και ότι αυτά που διαβάζονταν και ψάλλονταν έπρεπε να διδαχθούν έγκαιρα˙ και συνεπώς  σε συνθήκες ομαλής κατάστασης δεν εμπόδισε τη διδασκαλία σε νάρθηκες και κελιά. […] ποτέ μέχρι σήμερα δεν έγινε γνωστό ότι βεζύρης ή πασάς ή Σουλτάνος σε συνθήκες  ομαλής κατάστασης εμπόδισε τη σύσταση σχολείου ή χτίσιμό του… </a:t>
            </a:r>
          </a:p>
          <a:p>
            <a:endParaRPr lang="el-GR"/>
          </a:p>
        </p:txBody>
      </p:sp>
      <p:sp>
        <p:nvSpPr>
          <p:cNvPr id="15366" name="6 - TextBox"/>
          <p:cNvSpPr txBox="1">
            <a:spLocks noChangeArrowheads="1"/>
          </p:cNvSpPr>
          <p:nvPr/>
        </p:nvSpPr>
        <p:spPr bwMode="auto">
          <a:xfrm>
            <a:off x="8643938" y="2500313"/>
            <a:ext cx="298450" cy="307975"/>
          </a:xfrm>
          <a:prstGeom prst="rect">
            <a:avLst/>
          </a:prstGeom>
          <a:solidFill>
            <a:srgbClr val="FFFF00"/>
          </a:solidFill>
          <a:ln w="9525">
            <a:solidFill>
              <a:schemeClr val="accent1"/>
            </a:solidFill>
            <a:miter lim="800000"/>
            <a:headEnd/>
            <a:tailEnd/>
          </a:ln>
        </p:spPr>
        <p:txBody>
          <a:bodyPr wrap="none">
            <a:spAutoFit/>
          </a:bodyPr>
          <a:lstStyle/>
          <a:p>
            <a:r>
              <a:rPr lang="en-US" b="1"/>
              <a:t>4</a:t>
            </a:r>
            <a:endParaRPr lang="el-GR"/>
          </a:p>
        </p:txBody>
      </p:sp>
      <p:sp>
        <p:nvSpPr>
          <p:cNvPr id="15367" name="7 - TextBox"/>
          <p:cNvSpPr txBox="1">
            <a:spLocks noChangeArrowheads="1"/>
          </p:cNvSpPr>
          <p:nvPr/>
        </p:nvSpPr>
        <p:spPr bwMode="auto">
          <a:xfrm>
            <a:off x="1643063" y="6550025"/>
            <a:ext cx="298450" cy="307975"/>
          </a:xfrm>
          <a:prstGeom prst="rect">
            <a:avLst/>
          </a:prstGeom>
          <a:solidFill>
            <a:srgbClr val="FFFF00"/>
          </a:solidFill>
          <a:ln w="9525">
            <a:solidFill>
              <a:srgbClr val="000000"/>
            </a:solidFill>
            <a:miter lim="800000"/>
            <a:headEnd/>
            <a:tailEnd/>
          </a:ln>
        </p:spPr>
        <p:txBody>
          <a:bodyPr wrap="none">
            <a:spAutoFit/>
          </a:bodyPr>
          <a:lstStyle/>
          <a:p>
            <a:r>
              <a:rPr lang="en-US" b="1"/>
              <a:t>5</a:t>
            </a:r>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285750" y="285750"/>
            <a:ext cx="8572500" cy="2970213"/>
          </a:xfrm>
          <a:prstGeom prst="rect">
            <a:avLst/>
          </a:prstGeom>
          <a:solidFill>
            <a:srgbClr val="FFFF99"/>
          </a:solidFill>
          <a:ln w="9525">
            <a:noFill/>
            <a:miter lim="800000"/>
            <a:headEnd/>
            <a:tailEnd/>
          </a:ln>
        </p:spPr>
        <p:txBody>
          <a:bodyPr bIns="0">
            <a:spAutoFit/>
          </a:bodyPr>
          <a:lstStyle/>
          <a:p>
            <a:r>
              <a:rPr lang="el-GR" sz="1600" b="1"/>
              <a:t>Ο Κοσμάς ο Αιτωλός βεβαίωνε σε γράμμα του προς τον αδελφό του Χρύσανθο, γύρω στα 1775: </a:t>
            </a:r>
            <a:br>
              <a:rPr lang="el-GR" sz="1600" b="1"/>
            </a:br>
            <a:r>
              <a:rPr lang="el-GR" sz="1600" b="1"/>
              <a:t>«</a:t>
            </a:r>
            <a:r>
              <a:rPr lang="el-GR" sz="1600" b="1" i="1"/>
              <a:t>Έως τριάκοντα επαρχίας περιήλθον, δέκα σχολεία ελληνικά εποίησα, διακόσια δια κοινά γράμματα</a:t>
            </a:r>
            <a:r>
              <a:rPr lang="el-GR" sz="1600" b="1"/>
              <a:t>». </a:t>
            </a:r>
            <a:br>
              <a:rPr lang="el-GR" sz="1600" b="1"/>
            </a:br>
            <a:endParaRPr lang="en-US" b="1"/>
          </a:p>
          <a:p>
            <a:r>
              <a:rPr lang="el-GR" sz="1600">
                <a:cs typeface="Tahoma" pitchFamily="34" charset="0"/>
              </a:rPr>
              <a:t>Πηγή: Ιστορία του Ελληνικού  Έθνους, (1975), τ. ΙΑ, σελ. 307, Αθήνα: Εκδοτική Αθηνών</a:t>
            </a:r>
          </a:p>
          <a:p>
            <a:endParaRPr lang="el-GR" sz="1600" b="1"/>
          </a:p>
          <a:p>
            <a:r>
              <a:rPr lang="el-GR" sz="1600" b="1"/>
              <a:t>Μετάφραση:</a:t>
            </a:r>
          </a:p>
          <a:p>
            <a:r>
              <a:rPr lang="el-GR" sz="1600" b="1"/>
              <a:t>Μέχρι τριάντα επαρχίες γύρισα, δέκα σχολεία ελληνικά έκανα, διακόσια  για κοινά γράμματα.</a:t>
            </a:r>
          </a:p>
          <a:p>
            <a:endParaRPr lang="el-GR" sz="1600" b="1"/>
          </a:p>
          <a:p>
            <a:endParaRPr lang="el-GR" sz="1600" b="1"/>
          </a:p>
        </p:txBody>
      </p:sp>
      <p:pic>
        <p:nvPicPr>
          <p:cNvPr id="16387" name="Picture 5" descr="κοσμάς αιτωλός"/>
          <p:cNvPicPr>
            <a:picLocks noChangeAspect="1" noChangeArrowheads="1"/>
          </p:cNvPicPr>
          <p:nvPr/>
        </p:nvPicPr>
        <p:blipFill>
          <a:blip r:embed="rId4" cstate="print"/>
          <a:srcRect/>
          <a:stretch>
            <a:fillRect/>
          </a:stretch>
        </p:blipFill>
        <p:spPr bwMode="auto">
          <a:xfrm>
            <a:off x="2143125" y="3286125"/>
            <a:ext cx="1970088" cy="3381375"/>
          </a:xfrm>
          <a:prstGeom prst="rect">
            <a:avLst/>
          </a:prstGeom>
          <a:noFill/>
          <a:ln w="9525">
            <a:solidFill>
              <a:schemeClr val="tx1"/>
            </a:solidFill>
            <a:miter lim="800000"/>
            <a:headEnd/>
            <a:tailEnd/>
          </a:ln>
        </p:spPr>
      </p:pic>
      <p:sp>
        <p:nvSpPr>
          <p:cNvPr id="16388" name="Text Box 6"/>
          <p:cNvSpPr txBox="1">
            <a:spLocks noChangeArrowheads="1"/>
          </p:cNvSpPr>
          <p:nvPr/>
        </p:nvSpPr>
        <p:spPr bwMode="auto">
          <a:xfrm>
            <a:off x="4857750" y="5143500"/>
            <a:ext cx="2928938" cy="954107"/>
          </a:xfrm>
          <a:prstGeom prst="rect">
            <a:avLst/>
          </a:prstGeom>
          <a:noFill/>
          <a:ln w="9525">
            <a:noFill/>
            <a:miter lim="800000"/>
            <a:headEnd/>
            <a:tailEnd/>
          </a:ln>
        </p:spPr>
        <p:txBody>
          <a:bodyPr>
            <a:spAutoFit/>
          </a:bodyPr>
          <a:lstStyle/>
          <a:p>
            <a:r>
              <a:rPr lang="el-GR" dirty="0"/>
              <a:t>Κοσμάς ο Αιτωλός </a:t>
            </a:r>
            <a:r>
              <a:rPr lang="el-GR" u="sng" dirty="0"/>
              <a:t>(</a:t>
            </a:r>
            <a:r>
              <a:rPr lang="el-GR" dirty="0"/>
              <a:t>1714-1779),</a:t>
            </a:r>
            <a:r>
              <a:rPr lang="el-GR" b="1" dirty="0"/>
              <a:t> </a:t>
            </a:r>
            <a:r>
              <a:rPr lang="el-GR" dirty="0"/>
              <a:t>μοναχός και δάσκαλος του γένους</a:t>
            </a:r>
          </a:p>
          <a:p>
            <a:endParaRPr lang="el-GR" b="1" dirty="0"/>
          </a:p>
          <a:p>
            <a:r>
              <a:rPr lang="el-GR" b="1" dirty="0"/>
              <a:t> </a:t>
            </a:r>
            <a:endParaRPr lang="el-GR" dirty="0"/>
          </a:p>
        </p:txBody>
      </p:sp>
      <p:sp>
        <p:nvSpPr>
          <p:cNvPr id="16389" name="6 - Ορθογώνιο"/>
          <p:cNvSpPr>
            <a:spLocks noChangeArrowheads="1"/>
          </p:cNvSpPr>
          <p:nvPr/>
        </p:nvSpPr>
        <p:spPr bwMode="auto">
          <a:xfrm>
            <a:off x="8572500" y="3000375"/>
            <a:ext cx="298450" cy="307975"/>
          </a:xfrm>
          <a:prstGeom prst="rect">
            <a:avLst/>
          </a:prstGeom>
          <a:solidFill>
            <a:srgbClr val="FFFF00"/>
          </a:solidFill>
          <a:ln w="9525">
            <a:solidFill>
              <a:schemeClr val="accent1"/>
            </a:solidFill>
            <a:miter lim="800000"/>
            <a:headEnd/>
            <a:tailEnd/>
          </a:ln>
        </p:spPr>
        <p:txBody>
          <a:bodyPr wrap="none">
            <a:spAutoFit/>
          </a:bodyPr>
          <a:lstStyle/>
          <a:p>
            <a:r>
              <a:rPr lang="el-GR" b="1"/>
              <a:t>6</a:t>
            </a:r>
            <a:endParaRPr lang="el-GR"/>
          </a:p>
        </p:txBody>
      </p:sp>
      <p:sp>
        <p:nvSpPr>
          <p:cNvPr id="16390" name="7 - Ορθογώνιο"/>
          <p:cNvSpPr>
            <a:spLocks noChangeArrowheads="1"/>
          </p:cNvSpPr>
          <p:nvPr/>
        </p:nvSpPr>
        <p:spPr bwMode="auto">
          <a:xfrm>
            <a:off x="4000500" y="6357938"/>
            <a:ext cx="298450" cy="307975"/>
          </a:xfrm>
          <a:prstGeom prst="rect">
            <a:avLst/>
          </a:prstGeom>
          <a:solidFill>
            <a:srgbClr val="FFFF00"/>
          </a:solidFill>
          <a:ln w="9525">
            <a:solidFill>
              <a:schemeClr val="accent1"/>
            </a:solidFill>
            <a:miter lim="800000"/>
            <a:headEnd/>
            <a:tailEnd/>
          </a:ln>
        </p:spPr>
        <p:txBody>
          <a:bodyPr wrap="none">
            <a:spAutoFit/>
          </a:bodyPr>
          <a:lstStyle/>
          <a:p>
            <a:r>
              <a:rPr lang="el-GR" b="1"/>
              <a:t>7</a:t>
            </a:r>
            <a:endParaRPr lang="el-G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pic>
        <p:nvPicPr>
          <p:cNvPr id="17410" name="3 - Θέση περιεχομένου" descr="f-fyl07.jpg"/>
          <p:cNvPicPr>
            <a:picLocks noGrp="1" noChangeAspect="1"/>
          </p:cNvPicPr>
          <p:nvPr>
            <p:ph idx="1"/>
          </p:nvPr>
        </p:nvPicPr>
        <p:blipFill>
          <a:blip r:embed="rId4" cstate="print"/>
          <a:srcRect/>
          <a:stretch>
            <a:fillRect/>
          </a:stretch>
        </p:blipFill>
        <p:spPr>
          <a:xfrm>
            <a:off x="571500" y="214313"/>
            <a:ext cx="7858125" cy="5205412"/>
          </a:xfrm>
        </p:spPr>
      </p:pic>
      <p:sp>
        <p:nvSpPr>
          <p:cNvPr id="17411" name="Text Box 11"/>
          <p:cNvSpPr txBox="1">
            <a:spLocks noChangeArrowheads="1"/>
          </p:cNvSpPr>
          <p:nvPr/>
        </p:nvSpPr>
        <p:spPr bwMode="auto">
          <a:xfrm>
            <a:off x="2000250" y="5429250"/>
            <a:ext cx="5148263" cy="523220"/>
          </a:xfrm>
          <a:prstGeom prst="rect">
            <a:avLst/>
          </a:prstGeom>
          <a:noFill/>
          <a:ln w="9525">
            <a:noFill/>
            <a:miter lim="800000"/>
            <a:headEnd/>
            <a:tailEnd/>
          </a:ln>
        </p:spPr>
        <p:txBody>
          <a:bodyPr>
            <a:spAutoFit/>
          </a:bodyPr>
          <a:lstStyle/>
          <a:p>
            <a:r>
              <a:rPr lang="el-GR" dirty="0"/>
              <a:t>Σχολείο του 18</a:t>
            </a:r>
            <a:r>
              <a:rPr lang="el-GR" baseline="30000" dirty="0"/>
              <a:t>ου</a:t>
            </a:r>
            <a:r>
              <a:rPr lang="el-GR" dirty="0"/>
              <a:t> αιώνα στα Ζαγοροχώρια Ιωαννίνων</a:t>
            </a:r>
            <a:r>
              <a:rPr lang="el-GR" b="1" dirty="0"/>
              <a:t> </a:t>
            </a:r>
          </a:p>
          <a:p>
            <a:endParaRPr lang="el-GR" b="1" dirty="0"/>
          </a:p>
        </p:txBody>
      </p:sp>
      <p:sp>
        <p:nvSpPr>
          <p:cNvPr id="17412" name="6 - Ορθογώνιο"/>
          <p:cNvSpPr>
            <a:spLocks noChangeArrowheads="1"/>
          </p:cNvSpPr>
          <p:nvPr/>
        </p:nvSpPr>
        <p:spPr bwMode="auto">
          <a:xfrm>
            <a:off x="8358188" y="5214938"/>
            <a:ext cx="298450" cy="307975"/>
          </a:xfrm>
          <a:prstGeom prst="rect">
            <a:avLst/>
          </a:prstGeom>
          <a:solidFill>
            <a:srgbClr val="FFFF00"/>
          </a:solidFill>
          <a:ln w="9525">
            <a:solidFill>
              <a:schemeClr val="accent1"/>
            </a:solidFill>
            <a:miter lim="800000"/>
            <a:headEnd/>
            <a:tailEnd/>
          </a:ln>
        </p:spPr>
        <p:txBody>
          <a:bodyPr wrap="none">
            <a:spAutoFit/>
          </a:bodyPr>
          <a:lstStyle/>
          <a:p>
            <a:r>
              <a:rPr lang="el-GR" b="1"/>
              <a:t>8</a:t>
            </a:r>
            <a:endParaRPr 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19458" name="2 - Θέση περιεχομένου"/>
          <p:cNvSpPr>
            <a:spLocks noGrp="1"/>
          </p:cNvSpPr>
          <p:nvPr>
            <p:ph idx="1"/>
          </p:nvPr>
        </p:nvSpPr>
        <p:spPr>
          <a:xfrm>
            <a:off x="500063" y="500063"/>
            <a:ext cx="8229600" cy="5357812"/>
          </a:xfrm>
          <a:solidFill>
            <a:srgbClr val="FFFF99"/>
          </a:solidFill>
        </p:spPr>
        <p:txBody>
          <a:bodyPr/>
          <a:lstStyle/>
          <a:p>
            <a:pPr algn="just" eaLnBrk="1" hangingPunct="1">
              <a:buFont typeface="Wingdings" pitchFamily="2" charset="2"/>
              <a:buNone/>
            </a:pPr>
            <a:r>
              <a:rPr lang="el-GR" smtClean="0"/>
              <a:t>	</a:t>
            </a:r>
            <a:r>
              <a:rPr lang="el-GR" sz="1800" b="1" smtClean="0">
                <a:latin typeface="Tahoma" pitchFamily="34" charset="0"/>
                <a:cs typeface="Tahoma" pitchFamily="34" charset="0"/>
              </a:rPr>
              <a:t>« Μπορούμε λοιπόν να  πούμε πως  το στοιχείο εκείνο που ρύθμισε την οργάνωση και λειτουργία των σχολείων δεν ήταν η επιβολή μιας κεντρικής εξουσίας, αλλά ο τοπικός παράγοντας και οι υπάρχουσες εκάστοτε  οικονομικές δυνατότητες».</a:t>
            </a:r>
          </a:p>
          <a:p>
            <a:pPr algn="just" eaLnBrk="1" hangingPunct="1">
              <a:buFont typeface="Wingdings" pitchFamily="2" charset="2"/>
              <a:buNone/>
            </a:pPr>
            <a:r>
              <a:rPr lang="el-GR" sz="1800" b="1" smtClean="0">
                <a:latin typeface="Tahoma" pitchFamily="34" charset="0"/>
                <a:cs typeface="Tahoma" pitchFamily="34" charset="0"/>
              </a:rPr>
              <a:t>	[…]</a:t>
            </a:r>
          </a:p>
          <a:p>
            <a:pPr algn="just" eaLnBrk="1" hangingPunct="1">
              <a:buFont typeface="Wingdings" pitchFamily="2" charset="2"/>
              <a:buNone/>
            </a:pPr>
            <a:r>
              <a:rPr lang="el-GR" sz="1800" b="1" smtClean="0">
                <a:latin typeface="Tahoma" pitchFamily="34" charset="0"/>
                <a:cs typeface="Tahoma" pitchFamily="34" charset="0"/>
              </a:rPr>
              <a:t>	«Από την πλευρά των φορέων κατά πρώτο λόγο είναι το άτομο.</a:t>
            </a:r>
          </a:p>
          <a:p>
            <a:pPr algn="just" eaLnBrk="1" hangingPunct="1">
              <a:buFont typeface="Wingdings" pitchFamily="2" charset="2"/>
              <a:buNone/>
            </a:pPr>
            <a:r>
              <a:rPr lang="el-GR" sz="1800" b="1" smtClean="0">
                <a:latin typeface="Tahoma" pitchFamily="34" charset="0"/>
                <a:cs typeface="Tahoma" pitchFamily="34" charset="0"/>
              </a:rPr>
              <a:t>	Σε μια περίπτωση ο πλούσιος έμπορος από την Πόλη (Μανολάκης  Καστοριανός), σε άλλη ο φωτισμένος Φαναριώτης ηγεμόνας  στην Μολδοβλαχία (Νικόλαος Μαυροκορδάτος), σε άλλη ο έμπορος της παροικίας που θέλει να βοηθήσει την πατρίδα του ( ο Μαρούτσης στα Ιωάννινα), σε άλλη, τέλος, ο προοδευτικός μοναχός  (Μελέτιος Βατοπεδινός) κ.ο.κ»</a:t>
            </a:r>
          </a:p>
          <a:p>
            <a:pPr algn="just" eaLnBrk="1" hangingPunct="1">
              <a:buFont typeface="Wingdings" pitchFamily="2" charset="2"/>
              <a:buNone/>
            </a:pPr>
            <a:endParaRPr lang="el-GR" sz="1800" b="1" smtClean="0">
              <a:latin typeface="Tahoma" pitchFamily="34" charset="0"/>
              <a:cs typeface="Tahoma" pitchFamily="34" charset="0"/>
            </a:endParaRPr>
          </a:p>
          <a:p>
            <a:pPr algn="just" eaLnBrk="1" hangingPunct="1">
              <a:buFont typeface="Wingdings" pitchFamily="2" charset="2"/>
              <a:buNone/>
            </a:pPr>
            <a:r>
              <a:rPr lang="el-GR" sz="1800" smtClean="0">
                <a:cs typeface="Tahoma" pitchFamily="34" charset="0"/>
              </a:rPr>
              <a:t>Πηγή: Ιστορία του Ελληνικού  Έθνους, (1975), τ. ΙΑ, σελ. 307-308, Αθήνα: Εκδοτική Αθηνών</a:t>
            </a:r>
          </a:p>
          <a:p>
            <a:pPr algn="just" eaLnBrk="1" hangingPunct="1">
              <a:buFont typeface="Wingdings" pitchFamily="2" charset="2"/>
              <a:buNone/>
            </a:pPr>
            <a:endParaRPr lang="el-GR" sz="1800" b="1" smtClean="0">
              <a:latin typeface="Tahoma" pitchFamily="34" charset="0"/>
              <a:cs typeface="Tahoma" pitchFamily="34" charset="0"/>
            </a:endParaRPr>
          </a:p>
          <a:p>
            <a:pPr algn="just" eaLnBrk="1" hangingPunct="1">
              <a:buFont typeface="Wingdings" pitchFamily="2" charset="2"/>
              <a:buNone/>
            </a:pPr>
            <a:endParaRPr lang="el-GR" sz="1800" b="1" smtClean="0">
              <a:latin typeface="Tahoma" pitchFamily="34" charset="0"/>
              <a:cs typeface="Tahoma" pitchFamily="34" charset="0"/>
            </a:endParaRPr>
          </a:p>
          <a:p>
            <a:pPr algn="just" eaLnBrk="1" hangingPunct="1">
              <a:buFont typeface="Wingdings" pitchFamily="2" charset="2"/>
              <a:buNone/>
            </a:pPr>
            <a:r>
              <a:rPr lang="el-GR" sz="1800" b="1" smtClean="0">
                <a:latin typeface="Tahoma" pitchFamily="34" charset="0"/>
                <a:cs typeface="Tahoma" pitchFamily="34" charset="0"/>
              </a:rPr>
              <a:t>	</a:t>
            </a:r>
          </a:p>
          <a:p>
            <a:pPr algn="just" eaLnBrk="1" hangingPunct="1">
              <a:buFont typeface="Wingdings" pitchFamily="2" charset="2"/>
              <a:buNone/>
            </a:pPr>
            <a:endParaRPr lang="el-GR" sz="1800" b="1" smtClean="0">
              <a:latin typeface="Tahoma" pitchFamily="34" charset="0"/>
              <a:cs typeface="Tahoma" pitchFamily="34" charset="0"/>
            </a:endParaRPr>
          </a:p>
          <a:p>
            <a:pPr algn="just" eaLnBrk="1" hangingPunct="1">
              <a:buFont typeface="Wingdings" pitchFamily="2" charset="2"/>
              <a:buNone/>
            </a:pPr>
            <a:endParaRPr lang="el-GR" sz="1800" b="1" smtClean="0">
              <a:latin typeface="Tahoma" pitchFamily="34" charset="0"/>
              <a:cs typeface="Tahoma" pitchFamily="34" charset="0"/>
            </a:endParaRPr>
          </a:p>
          <a:p>
            <a:pPr algn="just" eaLnBrk="1" hangingPunct="1">
              <a:buFont typeface="Wingdings" pitchFamily="2" charset="2"/>
              <a:buNone/>
            </a:pPr>
            <a:endParaRPr lang="el-GR" sz="1800" b="1" smtClean="0">
              <a:latin typeface="Tahoma" pitchFamily="34" charset="0"/>
              <a:cs typeface="Tahoma" pitchFamily="34" charset="0"/>
            </a:endParaRPr>
          </a:p>
          <a:p>
            <a:pPr algn="just" eaLnBrk="1" hangingPunct="1">
              <a:buFont typeface="Wingdings" pitchFamily="2" charset="2"/>
              <a:buNone/>
            </a:pPr>
            <a:r>
              <a:rPr lang="el-GR" sz="1800" b="1" smtClean="0">
                <a:latin typeface="Tahoma" pitchFamily="34" charset="0"/>
                <a:cs typeface="Tahoma" pitchFamily="34" charset="0"/>
              </a:rPr>
              <a:t>	</a:t>
            </a:r>
          </a:p>
          <a:p>
            <a:pPr algn="just" eaLnBrk="1" hangingPunct="1">
              <a:buFont typeface="Wingdings" pitchFamily="2" charset="2"/>
              <a:buNone/>
            </a:pPr>
            <a:r>
              <a:rPr lang="el-GR" sz="2000" smtClean="0"/>
              <a:t>	</a:t>
            </a:r>
          </a:p>
          <a:p>
            <a:pPr algn="just" eaLnBrk="1" hangingPunct="1">
              <a:buFont typeface="Wingdings" pitchFamily="2" charset="2"/>
              <a:buNone/>
            </a:pPr>
            <a:endParaRPr lang="el-GR" smtClean="0"/>
          </a:p>
        </p:txBody>
      </p:sp>
      <p:sp>
        <p:nvSpPr>
          <p:cNvPr id="19459" name="7 - Ορθογώνιο"/>
          <p:cNvSpPr>
            <a:spLocks noChangeArrowheads="1"/>
          </p:cNvSpPr>
          <p:nvPr/>
        </p:nvSpPr>
        <p:spPr bwMode="auto">
          <a:xfrm>
            <a:off x="8572500" y="5786438"/>
            <a:ext cx="285750" cy="307975"/>
          </a:xfrm>
          <a:prstGeom prst="rect">
            <a:avLst/>
          </a:prstGeom>
          <a:solidFill>
            <a:srgbClr val="FFFF00"/>
          </a:solidFill>
          <a:ln w="9525">
            <a:solidFill>
              <a:schemeClr val="accent1"/>
            </a:solidFill>
            <a:miter lim="800000"/>
            <a:headEnd/>
            <a:tailEnd/>
          </a:ln>
        </p:spPr>
        <p:txBody>
          <a:bodyPr>
            <a:spAutoFit/>
          </a:bodyPr>
          <a:lstStyle/>
          <a:p>
            <a:r>
              <a:rPr lang="el-GR" b="1"/>
              <a:t>9</a:t>
            </a:r>
            <a:endParaRPr lang="el-G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395288" y="260350"/>
            <a:ext cx="8105775" cy="2862322"/>
          </a:xfrm>
          <a:prstGeom prst="rect">
            <a:avLst/>
          </a:prstGeom>
          <a:solidFill>
            <a:srgbClr val="FFFF99"/>
          </a:solidFill>
          <a:ln w="9525">
            <a:noFill/>
            <a:miter lim="800000"/>
            <a:headEnd/>
            <a:tailEnd/>
          </a:ln>
        </p:spPr>
        <p:txBody>
          <a:bodyPr>
            <a:spAutoFit/>
          </a:bodyPr>
          <a:lstStyle/>
          <a:p>
            <a:pPr algn="just"/>
            <a:r>
              <a:rPr lang="el-GR" sz="1800" b="1" dirty="0"/>
              <a:t>Την ανάγκη να ιδρυθούν σχολεία μόνο η αστική τάξη ένιωσε κι αυτή γέμισε την τουρκοκρατούμενη Ελλάδα και τις κοινότητες τις ελληνικές του εξωτερικού από κατώτερα και ανώτερα σχολεία. Έγραφε χαρακτηριστικά ο Κοραής λίγο πριν την εθνικοαπελευθερωτική πάλη του ελληνικού λαού το ’21: </a:t>
            </a:r>
            <a:br>
              <a:rPr lang="el-GR" sz="1800" b="1" dirty="0"/>
            </a:br>
            <a:r>
              <a:rPr lang="el-GR" sz="1800" b="1" dirty="0"/>
              <a:t>«</a:t>
            </a:r>
            <a:r>
              <a:rPr lang="el-GR" sz="1800" b="1" i="1" dirty="0"/>
              <a:t>Να εντρέπεται η πόλη που δεν έχει βιβλιοθήκη... να εντρέπεται η πόλη που δεν έχει γυμνάσιο... μην ελπίσεις να βρεις άλλο μέσο για την αναγέννηση της Ελλάδος, από την παιδεία</a:t>
            </a:r>
            <a:r>
              <a:rPr lang="el-GR" sz="1800" b="1" dirty="0"/>
              <a:t>...». </a:t>
            </a:r>
          </a:p>
          <a:p>
            <a:endParaRPr lang="en-US" sz="1800" b="1" dirty="0"/>
          </a:p>
          <a:p>
            <a:r>
              <a:rPr lang="el-GR" sz="1800" dirty="0"/>
              <a:t>Δαμασκηνός ,Δ</a:t>
            </a:r>
            <a:r>
              <a:rPr lang="el-GR" sz="1800" dirty="0" smtClean="0"/>
              <a:t>.,</a:t>
            </a:r>
            <a:r>
              <a:rPr lang="en-US" sz="1800" dirty="0" smtClean="0"/>
              <a:t> </a:t>
            </a:r>
            <a:r>
              <a:rPr lang="el-GR" sz="1800" dirty="0" smtClean="0"/>
              <a:t>άρθρο</a:t>
            </a:r>
            <a:r>
              <a:rPr lang="en-US" sz="1800" dirty="0" smtClean="0"/>
              <a:t>.</a:t>
            </a:r>
            <a:r>
              <a:rPr lang="el-GR" sz="1800" dirty="0" smtClean="0"/>
              <a:t> </a:t>
            </a:r>
            <a:endParaRPr lang="el-GR" sz="1800" dirty="0"/>
          </a:p>
        </p:txBody>
      </p:sp>
      <p:pic>
        <p:nvPicPr>
          <p:cNvPr id="20483" name="Picture 5" descr="AdamantiosKorais"/>
          <p:cNvPicPr>
            <a:picLocks noChangeAspect="1" noChangeArrowheads="1"/>
          </p:cNvPicPr>
          <p:nvPr/>
        </p:nvPicPr>
        <p:blipFill>
          <a:blip r:embed="rId4" cstate="print"/>
          <a:srcRect/>
          <a:stretch>
            <a:fillRect/>
          </a:stretch>
        </p:blipFill>
        <p:spPr bwMode="auto">
          <a:xfrm>
            <a:off x="6215063" y="2643188"/>
            <a:ext cx="2482850" cy="3500437"/>
          </a:xfrm>
          <a:prstGeom prst="rect">
            <a:avLst/>
          </a:prstGeom>
          <a:noFill/>
          <a:ln w="9525">
            <a:noFill/>
            <a:miter lim="800000"/>
            <a:headEnd/>
            <a:tailEnd/>
          </a:ln>
        </p:spPr>
      </p:pic>
      <p:sp>
        <p:nvSpPr>
          <p:cNvPr id="20484" name="Text Box 6"/>
          <p:cNvSpPr txBox="1">
            <a:spLocks noChangeArrowheads="1"/>
          </p:cNvSpPr>
          <p:nvPr/>
        </p:nvSpPr>
        <p:spPr bwMode="auto">
          <a:xfrm>
            <a:off x="6072188" y="6143625"/>
            <a:ext cx="2928937" cy="523875"/>
          </a:xfrm>
          <a:prstGeom prst="rect">
            <a:avLst/>
          </a:prstGeom>
          <a:noFill/>
          <a:ln w="9525">
            <a:noFill/>
            <a:miter lim="800000"/>
            <a:headEnd/>
            <a:tailEnd/>
          </a:ln>
        </p:spPr>
        <p:txBody>
          <a:bodyPr>
            <a:spAutoFit/>
          </a:bodyPr>
          <a:lstStyle/>
          <a:p>
            <a:r>
              <a:rPr lang="el-GR"/>
              <a:t>Αδαμάντιος Κοραής</a:t>
            </a:r>
            <a:r>
              <a:rPr lang="en-US"/>
              <a:t> (1748-1856)</a:t>
            </a:r>
          </a:p>
          <a:p>
            <a:r>
              <a:rPr lang="el-GR"/>
              <a:t>Λόγιος δάσκαλος του γένους</a:t>
            </a:r>
          </a:p>
        </p:txBody>
      </p:sp>
      <p:sp>
        <p:nvSpPr>
          <p:cNvPr id="20486" name="7 - Ορθογώνιο"/>
          <p:cNvSpPr>
            <a:spLocks noChangeArrowheads="1"/>
          </p:cNvSpPr>
          <p:nvPr/>
        </p:nvSpPr>
        <p:spPr bwMode="auto">
          <a:xfrm>
            <a:off x="8429625" y="214313"/>
            <a:ext cx="428625" cy="307975"/>
          </a:xfrm>
          <a:prstGeom prst="rect">
            <a:avLst/>
          </a:prstGeom>
          <a:solidFill>
            <a:srgbClr val="FFFF00"/>
          </a:solidFill>
          <a:ln w="9525">
            <a:solidFill>
              <a:schemeClr val="accent1"/>
            </a:solidFill>
            <a:miter lim="800000"/>
            <a:headEnd/>
            <a:tailEnd/>
          </a:ln>
        </p:spPr>
        <p:txBody>
          <a:bodyPr>
            <a:spAutoFit/>
          </a:bodyPr>
          <a:lstStyle/>
          <a:p>
            <a:r>
              <a:rPr lang="el-GR" b="1"/>
              <a:t>10</a:t>
            </a:r>
            <a:endParaRPr lang="el-GR"/>
          </a:p>
        </p:txBody>
      </p:sp>
      <p:sp>
        <p:nvSpPr>
          <p:cNvPr id="20487" name="7 - Ορθογώνιο"/>
          <p:cNvSpPr>
            <a:spLocks noChangeArrowheads="1"/>
          </p:cNvSpPr>
          <p:nvPr/>
        </p:nvSpPr>
        <p:spPr bwMode="auto">
          <a:xfrm>
            <a:off x="8572500" y="5786438"/>
            <a:ext cx="428625" cy="307975"/>
          </a:xfrm>
          <a:prstGeom prst="rect">
            <a:avLst/>
          </a:prstGeom>
          <a:solidFill>
            <a:srgbClr val="FFFF00"/>
          </a:solidFill>
          <a:ln w="9525">
            <a:solidFill>
              <a:schemeClr val="accent1"/>
            </a:solidFill>
            <a:miter lim="800000"/>
            <a:headEnd/>
            <a:tailEnd/>
          </a:ln>
        </p:spPr>
        <p:txBody>
          <a:bodyPr>
            <a:spAutoFit/>
          </a:bodyPr>
          <a:lstStyle/>
          <a:p>
            <a:r>
              <a:rPr lang="el-GR" b="1"/>
              <a:t>11</a:t>
            </a:r>
            <a:endParaRPr lang="el-G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Προσαρμοσμένη σχεδίαση">
  <a:themeElements>
    <a:clrScheme name="1_Προσαρμοσ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Προσαρμοσ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Προσαρμοσ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Προσαρμοσ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Προσαρμοσ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Προσαρμοσ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Προσαρμοσ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Προσαρμοσ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Προσαρμοσ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Προσαρμοσ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Προσαρμοσ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Προσαρμοσ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Προσαρμοσ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Προσαρμοσ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Προσαρμοσμένη σχεδίαση">
  <a:themeElements>
    <a:clrScheme name="2_Προσαρμοσ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Προσαρμοσ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Προσαρμοσ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Προσαρμοσ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Προσαρμοσ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Προσαρμοσ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Προσαρμοσ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Προσαρμοσ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Προσαρμοσ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Προσαρμοσ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Προσαρμοσ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Προσαρμοσ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Προσαρμοσ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Προσαρμοσ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Προσαρμοσμένη σχεδίαση">
  <a:themeElements>
    <a:clrScheme name="3_Προσαρμοσ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Προσαρμοσ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Προσαρμοσ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Προσαρμοσ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Προσαρμοσ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Προσαρμοσ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Προσαρμοσ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Προσαρμοσ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Προσαρμοσ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Προσαρμοσ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Προσαρμοσ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Προσαρμοσ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Προσαρμοσ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Προσαρμοσ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Προσαρμοσμένη σχεδίαση">
  <a:themeElements>
    <a:clrScheme name="Προσαρμοσ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σαρμοσ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σαρμοσ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σαρμοσ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σαρμοσ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σαρμοσ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σαρμοσ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σαρμοσ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σαρμοσ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σαρμοσ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σαρμοσ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σαρμοσ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σαρμοσ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σαρμοσ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Ρίγες">
  <a:themeElements>
    <a:clrScheme name="Ρίγες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Ρίγες">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Ρίγες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Ρίγες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Ρίγες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Ρίγες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Ρίγες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Ρίγες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Ρίγες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Ρίγες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Ρίγες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2826</TotalTime>
  <Words>1182</Words>
  <Application>Microsoft Office PowerPoint</Application>
  <PresentationFormat>Προβολή στην οθόνη (4:3)</PresentationFormat>
  <Paragraphs>168</Paragraphs>
  <Slides>21</Slides>
  <Notes>21</Notes>
  <HiddenSlides>0</HiddenSlides>
  <MMClips>0</MMClips>
  <ScaleCrop>false</ScaleCrop>
  <HeadingPairs>
    <vt:vector size="4" baseType="variant">
      <vt:variant>
        <vt:lpstr>Θέμα</vt:lpstr>
      </vt:variant>
      <vt:variant>
        <vt:i4>5</vt:i4>
      </vt:variant>
      <vt:variant>
        <vt:lpstr>Τίτλοι διαφανειών</vt:lpstr>
      </vt:variant>
      <vt:variant>
        <vt:i4>21</vt:i4>
      </vt:variant>
    </vt:vector>
  </HeadingPairs>
  <TitlesOfParts>
    <vt:vector size="26" baseType="lpstr">
      <vt:lpstr>1_Προσαρμοσμένη σχεδίαση</vt:lpstr>
      <vt:lpstr>2_Προσαρμοσμένη σχεδίαση</vt:lpstr>
      <vt:lpstr>3_Προσαρμοσμένη σχεδίαση</vt:lpstr>
      <vt:lpstr>Προσαρμοσμένη σχεδίαση</vt:lpstr>
      <vt:lpstr>Ρίγες</vt:lpstr>
      <vt:lpstr>Η εκπαίδευση των υπόδουλων Ελλήνων την περίοδο της Οθωμανικής κυριαρχίας</vt:lpstr>
      <vt:lpstr>Η Εκπαίδευση στα χρόνια της Οθωμανικής κυριαρχίας</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εκπαίδευση των υπόδουλων Ελλήνων την περίοδο της τουρκοκρατίας</dc:title>
  <dc:creator>nikos</dc:creator>
  <cp:lastModifiedBy>user</cp:lastModifiedBy>
  <cp:revision>169</cp:revision>
  <dcterms:created xsi:type="dcterms:W3CDTF">2009-04-23T19:57:08Z</dcterms:created>
  <dcterms:modified xsi:type="dcterms:W3CDTF">2016-03-18T07:05:52Z</dcterms:modified>
</cp:coreProperties>
</file>